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010" r:id="rId2"/>
    <p:sldId id="1282" r:id="rId3"/>
    <p:sldId id="2008" r:id="rId4"/>
    <p:sldId id="1303" r:id="rId5"/>
    <p:sldId id="2007" r:id="rId6"/>
    <p:sldId id="1914" r:id="rId7"/>
    <p:sldId id="1954" r:id="rId8"/>
    <p:sldId id="1981" r:id="rId9"/>
    <p:sldId id="1960" r:id="rId10"/>
    <p:sldId id="1939" r:id="rId11"/>
    <p:sldId id="1983" r:id="rId12"/>
    <p:sldId id="1964" r:id="rId13"/>
    <p:sldId id="1955" r:id="rId14"/>
    <p:sldId id="1985" r:id="rId15"/>
    <p:sldId id="1984" r:id="rId16"/>
    <p:sldId id="1986" r:id="rId17"/>
    <p:sldId id="1987" r:id="rId18"/>
    <p:sldId id="1988" r:id="rId19"/>
    <p:sldId id="2004" r:id="rId20"/>
    <p:sldId id="2003" r:id="rId21"/>
    <p:sldId id="1963" r:id="rId22"/>
    <p:sldId id="1978" r:id="rId23"/>
    <p:sldId id="1977" r:id="rId24"/>
    <p:sldId id="1970" r:id="rId25"/>
    <p:sldId id="1980" r:id="rId26"/>
    <p:sldId id="2000" r:id="rId27"/>
    <p:sldId id="2009" r:id="rId28"/>
    <p:sldId id="1998" r:id="rId29"/>
    <p:sldId id="1999" r:id="rId30"/>
    <p:sldId id="2011" r:id="rId31"/>
    <p:sldId id="2012" r:id="rId32"/>
    <p:sldId id="2001" r:id="rId33"/>
    <p:sldId id="1996" r:id="rId34"/>
    <p:sldId id="2006" r:id="rId35"/>
  </p:sldIdLst>
  <p:sldSz cx="12192000" cy="6858000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Jackson" initials="BJ" lastIdx="1" clrIdx="0">
    <p:extLst>
      <p:ext uri="{19B8F6BF-5375-455C-9EA6-DF929625EA0E}">
        <p15:presenceInfo xmlns:p15="http://schemas.microsoft.com/office/powerpoint/2012/main" userId="Bernard Jack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3300"/>
    <a:srgbClr val="FF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6613" autoAdjust="0"/>
  </p:normalViewPr>
  <p:slideViewPr>
    <p:cSldViewPr>
      <p:cViewPr varScale="1">
        <p:scale>
          <a:sx n="71" d="100"/>
          <a:sy n="71" d="100"/>
        </p:scale>
        <p:origin x="58" y="3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680" y="-6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fld id="{525D4818-DB2E-411E-98E7-DB2E00641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21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1638" y="698500"/>
            <a:ext cx="6183312" cy="34782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77" tIns="46839" rIns="93677" bIns="4683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fld id="{042E6C30-1E34-4429-A44B-36002FEDF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1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87D88-567F-4F4F-8C30-773E541B4289}" type="slidenum">
              <a:rPr lang="en-US" altLang="en-US" sz="120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688975"/>
            <a:ext cx="6127750" cy="34480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241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87D88-567F-4F4F-8C30-773E541B4289}" type="slidenum">
              <a:rPr lang="en-US" altLang="en-US" sz="120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688975"/>
            <a:ext cx="6127750" cy="34480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75856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87D88-567F-4F4F-8C30-773E541B4289}" type="slidenum">
              <a:rPr lang="en-US" altLang="en-US" sz="120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688975"/>
            <a:ext cx="6127750" cy="34480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946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00E902-C303-487C-87D3-DFDC693EA618}" type="slidenum">
              <a:rPr lang="en-US" altLang="en-US" sz="120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UCSD has </a:t>
            </a:r>
            <a:r>
              <a:rPr lang="en-US" altLang="en-US" dirty="0" smtClean="0"/>
              <a:t>predicted and forecast </a:t>
            </a:r>
            <a:r>
              <a:rPr lang="en-US" altLang="en-US" dirty="0"/>
              <a:t>background and CME </a:t>
            </a:r>
            <a:r>
              <a:rPr lang="en-US" altLang="en-US" dirty="0" smtClean="0"/>
              <a:t>on different </a:t>
            </a:r>
            <a:r>
              <a:rPr lang="en-US" altLang="en-US" dirty="0"/>
              <a:t>websites around the world using a variety of </a:t>
            </a:r>
            <a:r>
              <a:rPr lang="en-US" altLang="en-US" dirty="0" smtClean="0"/>
              <a:t>visualizations</a:t>
            </a:r>
            <a:r>
              <a:rPr lang="en-US" altLang="en-US" dirty="0"/>
              <a:t>. </a:t>
            </a:r>
            <a:r>
              <a:rPr lang="en-US" altLang="en-US" dirty="0" smtClean="0"/>
              <a:t>Here we show the location of various inner heliospheric spacecraft</a:t>
            </a:r>
            <a:r>
              <a:rPr lang="en-US" altLang="en-US" baseline="0" dirty="0" smtClean="0"/>
              <a:t> and the values of density and velocity at each. Hovering over the various in-situ analyses at each location allows a better view of each time series. 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0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85B81-7BBB-4FC7-8191-3367D2DE6A7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29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690563"/>
            <a:ext cx="6127750" cy="3448050"/>
          </a:xfrm>
          <a:ln/>
        </p:spPr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367213"/>
            <a:ext cx="5629275" cy="413702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99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92A56-20AD-4740-AC34-22B12198C55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51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5325"/>
            <a:ext cx="6188075" cy="3481388"/>
          </a:xfrm>
          <a:ln/>
        </p:spPr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57750" cy="3530600"/>
          </a:xfrm>
        </p:spPr>
        <p:txBody>
          <a:bodyPr/>
          <a:lstStyle/>
          <a:p>
            <a:r>
              <a:rPr lang="en-US" altLang="en-US" dirty="0" smtClean="0"/>
              <a:t>The analysis of ASHI</a:t>
            </a:r>
            <a:r>
              <a:rPr lang="en-US" altLang="en-US" baseline="0" dirty="0" smtClean="0"/>
              <a:t> is designed to fit an existing Computer Assisted Tomography fit to data, Using the known data line of sight (LoS) weighting, and a first guess of densities, an iterated solution model that assumes mass and mass flux conservation can iterated to provide a fit to the brightness observed. As heliospheric structures move outward. </a:t>
            </a:r>
            <a:r>
              <a:rPr lang="en-US" altLang="en-US" dirty="0" smtClean="0"/>
              <a:t>To </a:t>
            </a:r>
            <a:r>
              <a:rPr lang="en-US" altLang="en-US" dirty="0"/>
              <a:t>the upper left is the weighting from the Thomson-scattering</a:t>
            </a:r>
            <a:r>
              <a:rPr lang="en-US" altLang="en-US" baseline="0" dirty="0"/>
              <a:t> signal at three different elongations, 30, 60, and 90 degrees</a:t>
            </a:r>
            <a:r>
              <a:rPr lang="en-US" altLang="en-US" baseline="0" dirty="0" smtClean="0"/>
              <a:t>.  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895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92A56-20AD-4740-AC34-22B12198C556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1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5325"/>
            <a:ext cx="6188075" cy="3481388"/>
          </a:xfrm>
          <a:ln/>
        </p:spPr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57750" cy="3530600"/>
          </a:xfrm>
        </p:spPr>
        <p:txBody>
          <a:bodyPr/>
          <a:lstStyle/>
          <a:p>
            <a:r>
              <a:rPr lang="en-US" altLang="en-US" dirty="0" smtClean="0"/>
              <a:t>The analysis of ASHI</a:t>
            </a:r>
            <a:r>
              <a:rPr lang="en-US" altLang="en-US" baseline="0" dirty="0" smtClean="0"/>
              <a:t> is designed to fit an existing Computer Assisted Tomography fit to data, Using the known data line of sight (LoS) weighting, and a first guess of densities, an iterated solution model that assumes mass and mass flux conservation can iterated to provide a fit to the brightness observed. As heliospheric structures move outward. </a:t>
            </a:r>
            <a:r>
              <a:rPr lang="en-US" altLang="en-US" dirty="0" smtClean="0"/>
              <a:t>To </a:t>
            </a:r>
            <a:r>
              <a:rPr lang="en-US" altLang="en-US" dirty="0"/>
              <a:t>the upper left is the weighting from the Thomson-scattering</a:t>
            </a:r>
            <a:r>
              <a:rPr lang="en-US" altLang="en-US" baseline="0" dirty="0"/>
              <a:t> signal at three different elongations, 30, 60, and 90 degrees</a:t>
            </a:r>
            <a:r>
              <a:rPr lang="en-US" altLang="en-US" baseline="0" dirty="0" smtClean="0"/>
              <a:t>.  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8488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CC19A-A564-4D0D-A5EE-900226539E65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88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6096000" cy="3429000"/>
          </a:xfrm>
          <a:ln/>
        </p:spPr>
      </p:sp>
      <p:sp>
        <p:nvSpPr>
          <p:cNvPr id="188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28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87D88-567F-4F4F-8C30-773E541B4289}" type="slidenum">
              <a:rPr lang="en-US" altLang="en-US" sz="1200"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4025" y="688975"/>
            <a:ext cx="6127750" cy="34480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67213"/>
            <a:ext cx="5159375" cy="4138612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90777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>
            <a:off x="812800" y="228600"/>
            <a:ext cx="1056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240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1143000"/>
            <a:ext cx="8534400" cy="4114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96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82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50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103632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82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46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3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47800"/>
            <a:ext cx="10363200" cy="457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372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791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791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34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533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42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582400" y="68580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41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xmlns="" id="{5848BFA0-2B32-4497-B45A-C34A5941BB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12192000" cy="584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Heliospheric Mesoscale 3-D Reconstructions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416F6357-55A6-42A1-B304-DD861C09E8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72800" y="6629400"/>
            <a:ext cx="1219201" cy="230812"/>
          </a:xfrm>
          <a:prstGeom prst="rect">
            <a:avLst/>
          </a:prstGeom>
          <a:solidFill>
            <a:srgbClr val="33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 smtClean="0">
                <a:solidFill>
                  <a:srgbClr val="FFCC00"/>
                </a:solidFill>
                <a:latin typeface="Times New Roman" panose="02020603050405020304" pitchFamily="18" charset="0"/>
              </a:rPr>
              <a:t>Exeter</a:t>
            </a:r>
            <a:r>
              <a:rPr lang="en-US" altLang="en-US" sz="800" dirty="0" smtClean="0">
                <a:solidFill>
                  <a:srgbClr val="FFCC00"/>
                </a:solidFill>
              </a:rPr>
              <a:t> 09/09-12/2024</a:t>
            </a:r>
            <a:endParaRPr lang="en-US" altLang="en-US" sz="800" dirty="0">
              <a:solidFill>
                <a:srgbClr val="FFCC00"/>
              </a:solidFill>
            </a:endParaRPr>
          </a:p>
        </p:txBody>
      </p:sp>
      <p:sp>
        <p:nvSpPr>
          <p:cNvPr id="2" name="Line 8"/>
          <p:cNvSpPr>
            <a:spLocks noChangeShapeType="1"/>
          </p:cNvSpPr>
          <p:nvPr userDrawn="1"/>
        </p:nvSpPr>
        <p:spPr bwMode="auto">
          <a:xfrm>
            <a:off x="914401" y="502920"/>
            <a:ext cx="10363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50" r:id="rId3"/>
    <p:sldLayoutId id="2147483752" r:id="rId4"/>
    <p:sldLayoutId id="2147483753" r:id="rId5"/>
    <p:sldLayoutId id="2147483754" r:id="rId6"/>
    <p:sldLayoutId id="2147483756" r:id="rId7"/>
    <p:sldLayoutId id="2147483757" r:id="rId8"/>
    <p:sldLayoutId id="2147483758" r:id="rId9"/>
    <p:sldLayoutId id="2147483759" r:id="rId10"/>
    <p:sldLayoutId id="2147483766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4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7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7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microsoft.com/office/2007/relationships/media" Target="../media/media9.mp4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9.png"/><Relationship Id="rId11" Type="http://schemas.openxmlformats.org/officeDocument/2006/relationships/image" Target="../media/image74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jpg"/><Relationship Id="rId4" Type="http://schemas.openxmlformats.org/officeDocument/2006/relationships/video" Target="../media/media9.mp4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Jackson\Work\Presentations\2016\2016_10_30-11-4_RAUGM\BVJ_plenary\A_May_990.avi" TargetMode="External"/><Relationship Id="rId1" Type="http://schemas.microsoft.com/office/2007/relationships/media" Target="file:///C:\Jackson\Work\Presentations\2016\2016_10_30-11-4_RAUGM\BVJ_plenary\A_May_990.avi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209800"/>
            <a:ext cx="12192000" cy="222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altLang="en-US" sz="2400" b="1" dirty="0"/>
              <a:t>                               </a:t>
            </a:r>
            <a:r>
              <a:rPr kumimoji="1" lang="en-US" altLang="en-US" b="1" u="sng" dirty="0" smtClean="0"/>
              <a:t>Bernard Jackson</a:t>
            </a:r>
            <a:r>
              <a:rPr kumimoji="1" lang="en-US" altLang="en-US" b="1" dirty="0" smtClean="0"/>
              <a:t> </a:t>
            </a:r>
            <a:r>
              <a:rPr kumimoji="1" lang="en-US" altLang="en-US" sz="1600" b="1" dirty="0"/>
              <a:t>(bvjackson@ucsd.edu)</a:t>
            </a:r>
          </a:p>
          <a:p>
            <a:pPr>
              <a:spcBef>
                <a:spcPct val="0"/>
              </a:spcBef>
              <a:buNone/>
            </a:pPr>
            <a:endParaRPr kumimoji="1" lang="en-US" altLang="en-US" sz="1000" b="1" dirty="0"/>
          </a:p>
          <a:p>
            <a:pPr>
              <a:spcBef>
                <a:spcPct val="0"/>
              </a:spcBef>
              <a:buNone/>
            </a:pPr>
            <a:r>
              <a:rPr lang="en-US" sz="2400" b="1" dirty="0" smtClean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Matthew </a:t>
            </a: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Bracamontes, </a:t>
            </a:r>
            <a:r>
              <a:rPr lang="en-US" sz="2400" b="1" dirty="0" smtClean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Benjamin Pieczynski, </a:t>
            </a:r>
            <a:r>
              <a:rPr kumimoji="1" lang="en-US" altLang="en-US" sz="2400" b="1" dirty="0" smtClean="0">
                <a:cs typeface="Arial" panose="020B0604020202020204" pitchFamily="34" charset="0"/>
              </a:rPr>
              <a:t>Andrew </a:t>
            </a:r>
            <a:r>
              <a:rPr kumimoji="1" lang="en-US" altLang="en-US" sz="2400" b="1" dirty="0">
                <a:cs typeface="Arial" panose="020B0604020202020204" pitchFamily="34" charset="0"/>
              </a:rPr>
              <a:t>Buffington</a:t>
            </a:r>
            <a:endParaRPr lang="en-US" sz="2400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sz="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	      </a:t>
            </a:r>
            <a:r>
              <a:rPr lang="en-US" sz="18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Astronomy and Astrophysics, </a:t>
            </a:r>
            <a:r>
              <a:rPr lang="en-US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California,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1600" b="1" i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San </a:t>
            </a:r>
            <a:r>
              <a:rPr lang="en-US" sz="1600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Diego, 9500 Gilman Drive, La Jolla, CA 92093-0424, </a:t>
            </a:r>
            <a:r>
              <a:rPr lang="en-US" sz="1600" b="1" i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USA</a:t>
            </a:r>
            <a:endParaRPr lang="en-GB" altLang="en-US" sz="1400" dirty="0" smtClean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400" dirty="0"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A3BCD4-F517-4460-A12F-1F9C44EBF4DB}"/>
              </a:ext>
            </a:extLst>
          </p:cNvPr>
          <p:cNvSpPr txBox="1"/>
          <p:nvPr/>
        </p:nvSpPr>
        <p:spPr>
          <a:xfrm>
            <a:off x="21771" y="0"/>
            <a:ext cx="1232262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Heliospheric 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Mesoscale 3-D Reconstructions and the </a:t>
            </a:r>
            <a:endParaRPr lang="en-US" sz="32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UCSD 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the NASA Small Explorer PUNCH Analyses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G_2540_M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0" y="1133428"/>
            <a:ext cx="2366480" cy="19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81400" y="6400800"/>
            <a:ext cx="5638800" cy="33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600" b="1" dirty="0" smtClean="0">
                <a:solidFill>
                  <a:srgbClr val="0000FF"/>
                </a:solidFill>
              </a:rPr>
              <a:t>http://ips.ucsd.edu/                 http://stereo.ucsd.edu/          </a:t>
            </a:r>
            <a:endParaRPr kumimoji="1" lang="en-US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68" y="4159624"/>
            <a:ext cx="3531337" cy="2662666"/>
          </a:xfrm>
          <a:prstGeom prst="rect">
            <a:avLst/>
          </a:prstGeom>
        </p:spPr>
      </p:pic>
      <p:sp>
        <p:nvSpPr>
          <p:cNvPr id="1517575" name="Rectangle 7"/>
          <p:cNvSpPr>
            <a:spLocks noChangeArrowheads="1"/>
          </p:cNvSpPr>
          <p:nvPr/>
        </p:nvSpPr>
        <p:spPr bwMode="auto">
          <a:xfrm>
            <a:off x="6180931" y="1533129"/>
            <a:ext cx="4278312" cy="152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521" tIns="41761" rIns="83521" bIns="41761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Heliospheric C.A.T. analyses: </a:t>
            </a:r>
            <a:b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example line-of-sight distribution for each sky location to form the source surface weighting of the 3-D reconstruction.</a:t>
            </a:r>
          </a:p>
        </p:txBody>
      </p:sp>
      <p:sp>
        <p:nvSpPr>
          <p:cNvPr id="1517578" name="Rectangle 10"/>
          <p:cNvSpPr>
            <a:spLocks noChangeArrowheads="1"/>
          </p:cNvSpPr>
          <p:nvPr/>
        </p:nvSpPr>
        <p:spPr bwMode="auto">
          <a:xfrm>
            <a:off x="0" y="739374"/>
            <a:ext cx="5715000" cy="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4" tIns="46028" rIns="92054" bIns="4602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     </a:t>
            </a:r>
            <a:r>
              <a:rPr lang="en-US" altLang="en-US" sz="3000" b="1" dirty="0" smtClean="0">
                <a:latin typeface="Arial" panose="020B0604020202020204" pitchFamily="34" charset="0"/>
              </a:rPr>
              <a:t>Thomson-Scattering B &amp; pB Line-of-Sight </a:t>
            </a:r>
            <a:r>
              <a:rPr lang="en-US" altLang="en-US" sz="3000" b="1" dirty="0">
                <a:latin typeface="Arial" panose="020B0604020202020204" pitchFamily="34" charset="0"/>
              </a:rPr>
              <a:t>Response</a:t>
            </a:r>
          </a:p>
        </p:txBody>
      </p:sp>
      <p:sp>
        <p:nvSpPr>
          <p:cNvPr id="1517579" name="Text Box 11"/>
          <p:cNvSpPr txBox="1">
            <a:spLocks noChangeArrowheads="1"/>
          </p:cNvSpPr>
          <p:nvPr/>
        </p:nvSpPr>
        <p:spPr bwMode="auto">
          <a:xfrm>
            <a:off x="5715000" y="684441"/>
            <a:ext cx="4800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Jackson, B.V., </a:t>
            </a:r>
            <a:r>
              <a:rPr lang="en-US" altLang="en-US" sz="1400" b="1" i="1">
                <a:latin typeface="Arial" panose="020B0604020202020204" pitchFamily="34" charset="0"/>
              </a:rPr>
              <a:t>et al</a:t>
            </a:r>
            <a:r>
              <a:rPr lang="en-US" altLang="en-US" sz="1400" b="1">
                <a:latin typeface="Arial" panose="020B0604020202020204" pitchFamily="34" charset="0"/>
              </a:rPr>
              <a:t>., 2008, </a:t>
            </a:r>
            <a:r>
              <a:rPr lang="en-US" altLang="en-US" sz="1400" b="1" i="1">
                <a:latin typeface="Arial" panose="020B0604020202020204" pitchFamily="34" charset="0"/>
              </a:rPr>
              <a:t>Adv. </a:t>
            </a:r>
            <a:r>
              <a:rPr lang="en-US" altLang="en-US" sz="1400" b="1" i="1" dirty="0">
                <a:latin typeface="Arial" panose="020B0604020202020204" pitchFamily="34" charset="0"/>
              </a:rPr>
              <a:t>in Geosciences</a:t>
            </a:r>
            <a:r>
              <a:rPr lang="en-US" altLang="en-US" sz="1400" b="1" dirty="0">
                <a:latin typeface="Arial" panose="020B0604020202020204" pitchFamily="34" charset="0"/>
              </a:rPr>
              <a:t> 21, 339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038212" y="3207695"/>
            <a:ext cx="6967705" cy="576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2945" tIns="41473" rIns="82945" bIns="41473">
            <a:spAutoFit/>
          </a:bodyPr>
          <a:lstStyle>
            <a:lvl1pPr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</a:rPr>
              <a:t>Thomson Scattering CAT Analysis 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CF017523-12B9-4A59-8F49-E9BCD587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737" y="948897"/>
            <a:ext cx="43455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b="1" dirty="0"/>
              <a:t>Jackson </a:t>
            </a:r>
            <a:r>
              <a:rPr lang="en-US" altLang="en-US" sz="1400" b="1" i="1" dirty="0"/>
              <a:t>et al</a:t>
            </a:r>
            <a:r>
              <a:rPr lang="en-US" altLang="en-US" sz="1400" b="1" dirty="0"/>
              <a:t>., 2020, </a:t>
            </a:r>
            <a:r>
              <a:rPr lang="en-US" altLang="en-US" sz="1400" b="1" i="1" dirty="0">
                <a:cs typeface="Arial" panose="020B0604020202020204" pitchFamily="34" charset="0"/>
              </a:rPr>
              <a:t>Frontiers in Astronomy and Space Sci</a:t>
            </a:r>
            <a:r>
              <a:rPr lang="en-US" altLang="en-US" sz="1400" b="1" dirty="0">
                <a:cs typeface="Arial" panose="020B0604020202020204" pitchFamily="34" charset="0"/>
              </a:rPr>
              <a:t>., </a:t>
            </a:r>
            <a:r>
              <a:rPr lang="en-US" altLang="en-US" sz="1400" b="1" dirty="0" err="1">
                <a:cs typeface="Arial" panose="020B0604020202020204" pitchFamily="34" charset="0"/>
              </a:rPr>
              <a:t>doi</a:t>
            </a:r>
            <a:r>
              <a:rPr lang="en-US" altLang="en-US" sz="1400" b="1" dirty="0">
                <a:cs typeface="Arial" panose="020B0604020202020204" pitchFamily="34" charset="0"/>
              </a:rPr>
              <a:t>: </a:t>
            </a:r>
            <a:r>
              <a:rPr lang="en-US" sz="1400" b="1" i="0" u="none" strike="noStrike" baseline="0" dirty="0">
                <a:solidFill>
                  <a:srgbClr val="4D4D4D"/>
                </a:solidFill>
                <a:cs typeface="Arial" panose="020B0604020202020204" pitchFamily="34" charset="0"/>
              </a:rPr>
              <a:t>10.3389/fspas.2020.568429</a:t>
            </a:r>
            <a:endParaRPr lang="en-US" altLang="en-US" sz="1400" b="1" dirty="0">
              <a:cs typeface="Arial" panose="020B0604020202020204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953000" y="6019800"/>
            <a:ext cx="6799306" cy="853197"/>
          </a:xfrm>
          <a:prstGeom prst="rect">
            <a:avLst/>
          </a:prstGeom>
          <a:noFill/>
          <a:ln>
            <a:noFill/>
          </a:ln>
        </p:spPr>
        <p:txBody>
          <a:bodyPr wrap="square" lIns="82945" tIns="41473" rIns="82945" bIns="41473">
            <a:spAutoFit/>
          </a:bodyPr>
          <a:lstStyle>
            <a:lvl1pPr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altLang="en-US" sz="2500" b="1" dirty="0" smtClean="0">
                <a:latin typeface="Arial" panose="020B0604020202020204" pitchFamily="34" charset="0"/>
              </a:rPr>
              <a:t>From SMEI (6 </a:t>
            </a:r>
            <a:r>
              <a:rPr lang="en-US" altLang="en-US" sz="2500" b="1" dirty="0" err="1" smtClean="0">
                <a:latin typeface="Arial" panose="020B0604020202020204" pitchFamily="34" charset="0"/>
              </a:rPr>
              <a:t>hr</a:t>
            </a:r>
            <a:r>
              <a:rPr lang="en-US" altLang="en-US" sz="2500" b="1" dirty="0" smtClean="0">
                <a:latin typeface="Arial" panose="020B0604020202020204" pitchFamily="34" charset="0"/>
              </a:rPr>
              <a:t> difference- 1/25 # of LOS)</a:t>
            </a:r>
          </a:p>
          <a:p>
            <a:pPr algn="just" eaLnBrk="0" hangingPunct="0">
              <a:spcBef>
                <a:spcPts val="0"/>
              </a:spcBef>
              <a:buFontTx/>
              <a:buNone/>
            </a:pPr>
            <a:r>
              <a:rPr lang="en-US" altLang="en-US" sz="2500" b="1" dirty="0" smtClean="0">
                <a:latin typeface="Arial" panose="020B0604020202020204" pitchFamily="34" charset="0"/>
              </a:rPr>
              <a:t> 3-5 Million LoS in a one-month interval</a:t>
            </a:r>
            <a:endParaRPr lang="en-US" altLang="en-US" sz="25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49040"/>
            <a:ext cx="4572000" cy="231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49040"/>
            <a:ext cx="4572000" cy="2313901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6482" y="4196476"/>
            <a:ext cx="24721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400" b="1" dirty="0" smtClean="0">
                <a:latin typeface="Arial" panose="020B0604020202020204" pitchFamily="34" charset="0"/>
              </a:rPr>
              <a:t>Billings, D.E., </a:t>
            </a:r>
            <a:r>
              <a:rPr lang="en-US" altLang="en-US" sz="1400" b="1" i="1" dirty="0" smtClean="0">
                <a:latin typeface="Arial" panose="020B0604020202020204" pitchFamily="34" charset="0"/>
              </a:rPr>
              <a:t>1966</a:t>
            </a:r>
            <a:r>
              <a:rPr lang="en-US" altLang="en-US" sz="1400" b="1" dirty="0" smtClean="0">
                <a:latin typeface="Arial" panose="020B0604020202020204" pitchFamily="34" charset="0"/>
              </a:rPr>
              <a:t>, </a:t>
            </a:r>
            <a:r>
              <a:rPr lang="en-US" altLang="en-US" sz="1400" b="1" i="1" dirty="0" smtClean="0">
                <a:latin typeface="Arial" panose="020B0604020202020204" pitchFamily="34" charset="0"/>
              </a:rPr>
              <a:t>Academic,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New York, p.150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1828800"/>
            <a:ext cx="361689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20013304">
            <a:off x="-344639" y="3298356"/>
            <a:ext cx="12814464" cy="7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Examples of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B Analyses</a:t>
            </a:r>
            <a:endParaRPr lang="en-US" altLang="ja-JP" sz="6600" dirty="0">
              <a:solidFill>
                <a:srgbClr val="99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48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radar chart&#10;&#10;Description automatically generated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2921510"/>
            <a:ext cx="12157364" cy="3589684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685800"/>
            <a:ext cx="5791200" cy="2561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</a:p>
          <a:p>
            <a:pPr algn="ctr"/>
            <a:endParaRPr lang="en-US" altLang="en-US" sz="1600" b="1" dirty="0" smtClean="0">
              <a:latin typeface="Arial" panose="020B0604020202020204" pitchFamily="34" charset="0"/>
            </a:endParaRPr>
          </a:p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Ecliptic</a:t>
            </a:r>
            <a:r>
              <a:rPr lang="en-US" altLang="en-US" sz="3200" b="1" dirty="0">
                <a:latin typeface="Arial" panose="020B0604020202020204" pitchFamily="34" charset="0"/>
              </a:rPr>
              <a:t>, Earth Meridional, and Synoptic Cuts at 1.5-Hour Cadence Resolution</a:t>
            </a:r>
          </a:p>
          <a:p>
            <a:pPr algn="ctr"/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101604" y="685800"/>
            <a:ext cx="5626862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>
                <a:latin typeface="Arial" panose="020B0604020202020204" pitchFamily="34" charset="0"/>
              </a:rPr>
              <a:t>SMEI Analysis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38800" y="1751543"/>
            <a:ext cx="6553200" cy="1144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High Res Analyses </a:t>
            </a:r>
            <a:r>
              <a:rPr lang="en-US" altLang="en-US" sz="3600" b="1" dirty="0">
                <a:solidFill>
                  <a:srgbClr val="990000"/>
                </a:solidFill>
                <a:latin typeface="Arial" panose="020B0604020202020204" pitchFamily="34" charset="0"/>
              </a:rPr>
              <a:t>show CMEs </a:t>
            </a:r>
            <a:r>
              <a:rPr lang="en-US" altLang="en-US" sz="3600" b="1" dirty="0" smtClean="0">
                <a:solidFill>
                  <a:srgbClr val="990000"/>
                </a:solidFill>
                <a:latin typeface="Arial" panose="020B0604020202020204" pitchFamily="34" charset="0"/>
              </a:rPr>
              <a:t>corrugated </a:t>
            </a:r>
            <a:r>
              <a:rPr lang="en-US" altLang="en-US" sz="3600" b="1" dirty="0">
                <a:solidFill>
                  <a:srgbClr val="990000"/>
                </a:solidFill>
                <a:latin typeface="Arial" panose="020B0604020202020204" pitchFamily="34" charset="0"/>
              </a:rPr>
              <a:t>and spotty!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620438" y="1143000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2003 May </a:t>
            </a:r>
            <a:r>
              <a:rPr lang="en-US" altLang="en-US" sz="2800" b="1" dirty="0" smtClean="0">
                <a:latin typeface="Arial" panose="020B0604020202020204" pitchFamily="34" charset="0"/>
              </a:rPr>
              <a:t>27-28 </a:t>
            </a:r>
            <a:r>
              <a:rPr lang="en-US" altLang="en-US" sz="2800" b="1" dirty="0">
                <a:latin typeface="Arial" panose="020B0604020202020204" pitchFamily="34" charset="0"/>
              </a:rPr>
              <a:t>CME events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898" y="6451735"/>
            <a:ext cx="10861964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 smtClean="0"/>
              <a:t>                      </a:t>
            </a:r>
            <a:r>
              <a:rPr lang="en-US" altLang="en-US" sz="2400" b="1" dirty="0" smtClean="0"/>
              <a:t>Ecliptic Cut                       Meridional Cut		     Synoptic Cut</a:t>
            </a:r>
            <a:endParaRPr lang="en-US" altLang="en-US" sz="2400" b="1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H="1" flipV="1">
            <a:off x="762000" y="4191000"/>
            <a:ext cx="1776805" cy="4824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685800" y="4800600"/>
            <a:ext cx="1905000" cy="533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4800600" y="4191000"/>
            <a:ext cx="1676400" cy="533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4800600" y="4800600"/>
            <a:ext cx="1676400" cy="533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5019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0066" name="Picture 2" descr="30_May_2003_View_0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80" y="594011"/>
            <a:ext cx="5715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0067" name="Picture 3" descr="30_May_2003_View_01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4200"/>
            <a:ext cx="548640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0068" name="Text Box 4"/>
          <p:cNvSpPr txBox="1">
            <a:spLocks noChangeArrowheads="1"/>
          </p:cNvSpPr>
          <p:nvPr/>
        </p:nvSpPr>
        <p:spPr bwMode="auto">
          <a:xfrm>
            <a:off x="3276600" y="5961698"/>
            <a:ext cx="45018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SMEI density (remote observer view) of the 28 May 2003 halo CME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0069" name="Rectangle 5"/>
          <p:cNvSpPr>
            <a:spLocks noChangeArrowheads="1"/>
          </p:cNvSpPr>
          <p:nvPr/>
        </p:nvSpPr>
        <p:spPr bwMode="auto">
          <a:xfrm>
            <a:off x="76200" y="808038"/>
            <a:ext cx="510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2003 May </a:t>
            </a:r>
            <a:r>
              <a:rPr lang="en-US" altLang="en-US" sz="2800" b="1" dirty="0" smtClean="0">
                <a:latin typeface="Arial" panose="020B0604020202020204" pitchFamily="34" charset="0"/>
              </a:rPr>
              <a:t>27-28 </a:t>
            </a:r>
            <a:r>
              <a:rPr lang="en-US" altLang="en-US" sz="2800" b="1" dirty="0">
                <a:latin typeface="Arial" panose="020B0604020202020204" pitchFamily="34" charset="0"/>
              </a:rPr>
              <a:t>CME events</a:t>
            </a:r>
          </a:p>
        </p:txBody>
      </p:sp>
      <p:sp>
        <p:nvSpPr>
          <p:cNvPr id="1880070" name="Text Box 6"/>
          <p:cNvSpPr txBox="1">
            <a:spLocks noChangeArrowheads="1"/>
          </p:cNvSpPr>
          <p:nvPr/>
        </p:nvSpPr>
        <p:spPr bwMode="auto">
          <a:xfrm>
            <a:off x="381000" y="1529699"/>
            <a:ext cx="2895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SMEI density 3D reconstruction of the 28 May 2003 halo CME as viewed from 15º above the ecliptic plane about 30º east of the Sun-Earth line. </a:t>
            </a:r>
          </a:p>
        </p:txBody>
      </p:sp>
      <p:sp>
        <p:nvSpPr>
          <p:cNvPr id="1880071" name="Text Box 7"/>
          <p:cNvSpPr txBox="1">
            <a:spLocks noChangeArrowheads="1"/>
          </p:cNvSpPr>
          <p:nvPr/>
        </p:nvSpPr>
        <p:spPr bwMode="auto">
          <a:xfrm>
            <a:off x="3429000" y="381000"/>
            <a:ext cx="723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Jackson, B.V., et al., 2008, </a:t>
            </a:r>
            <a:r>
              <a:rPr lang="en-US" altLang="en-US" sz="1400" b="1" i="1">
                <a:latin typeface="Arial" panose="020B0604020202020204" pitchFamily="34" charset="0"/>
              </a:rPr>
              <a:t>J. Geophys Res</a:t>
            </a:r>
            <a:r>
              <a:rPr lang="en-US" altLang="en-US" sz="1400" b="1">
                <a:latin typeface="Arial" panose="020B0604020202020204" pitchFamily="34" charset="0"/>
              </a:rPr>
              <a:t>., 113, A00A15, doi:10.1029/2008JA013224</a:t>
            </a:r>
            <a:r>
              <a:rPr lang="en-US" altLang="en-US" sz="2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Picture 2" descr="May_30_46_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96" y="1655109"/>
            <a:ext cx="4384744" cy="47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072240" y="1401592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CME mass</a:t>
            </a:r>
          </a:p>
        </p:txBody>
      </p:sp>
      <p:sp>
        <p:nvSpPr>
          <p:cNvPr id="12" name="Text Box 19"/>
          <p:cNvSpPr txBox="1">
            <a:spLocks noChangeAspect="1" noChangeArrowheads="1"/>
          </p:cNvSpPr>
          <p:nvPr/>
        </p:nvSpPr>
        <p:spPr bwMode="auto">
          <a:xfrm>
            <a:off x="7590599" y="908531"/>
            <a:ext cx="4160464" cy="62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>
                <a:latin typeface="Arial" panose="020B0604020202020204" pitchFamily="34" charset="0"/>
              </a:rPr>
              <a:t>SMEI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02" y="3915204"/>
            <a:ext cx="2725006" cy="27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20013304">
            <a:off x="-277827" y="3298878"/>
            <a:ext cx="12814464" cy="7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Higher </a:t>
            </a: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Resolution and 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Closer to the Sun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PUNCH “practice”</a:t>
            </a:r>
            <a:endParaRPr lang="en-US" altLang="ja-JP" sz="6600" dirty="0">
              <a:solidFill>
                <a:srgbClr val="99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737602"/>
            <a:ext cx="2076107" cy="20761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14" y="3428230"/>
            <a:ext cx="2916963" cy="2916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205" y="3433550"/>
            <a:ext cx="2911643" cy="2911643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1336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12-Hour 3-D Reconstructions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096000" y="990600"/>
            <a:ext cx="6096000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STEREO A&amp;B HI 1 Low Res B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1524000"/>
            <a:ext cx="640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</a:rPr>
              <a:t>  2007 March 31- April 28 events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6451735"/>
            <a:ext cx="11573438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Remote View  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</a:t>
            </a:r>
            <a:r>
              <a:rPr lang="en-US" altLang="en-US" sz="2400" b="1" dirty="0" err="1" smtClean="0"/>
              <a:t>Skymap</a:t>
            </a:r>
            <a:r>
              <a:rPr lang="en-US" altLang="en-US" sz="2400" b="1" dirty="0" smtClean="0"/>
              <a:t>                       Ecliptic Cut         Meridional</a:t>
            </a:r>
            <a:endParaRPr lang="en-US" altLang="en-US" sz="2400" b="1" dirty="0"/>
          </a:p>
        </p:txBody>
      </p:sp>
      <p:sp>
        <p:nvSpPr>
          <p:cNvPr id="15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24600" y="609600"/>
            <a:ext cx="5835691" cy="28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 doi: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674139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Sample Structure Views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81000" y="2920743"/>
            <a:ext cx="6231855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Month-long Time Series    6-days CME</a:t>
            </a:r>
            <a:endParaRPr lang="en-US" alt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11" y="3444239"/>
            <a:ext cx="2859189" cy="2859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37603"/>
            <a:ext cx="4155882" cy="207610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 flipH="1" flipV="1">
            <a:off x="9673644" y="4857714"/>
            <a:ext cx="1680156" cy="744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2" y="3452483"/>
            <a:ext cx="2682190" cy="2873775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 bwMode="auto">
          <a:xfrm flipH="1">
            <a:off x="9677400" y="4965192"/>
            <a:ext cx="1676400" cy="781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6705600" y="4803522"/>
            <a:ext cx="1671376" cy="1469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6705600" y="4910064"/>
            <a:ext cx="1686247" cy="2275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 flipV="1">
            <a:off x="6934200" y="3886200"/>
            <a:ext cx="1460654" cy="104407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7239000" y="4930277"/>
            <a:ext cx="1152847" cy="9371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5599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36600"/>
            <a:ext cx="2082487" cy="20824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85" y="3426863"/>
            <a:ext cx="2916963" cy="29169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37" y="3426863"/>
            <a:ext cx="2916963" cy="2916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54" y="3475315"/>
            <a:ext cx="2859189" cy="2859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2" y="3457684"/>
            <a:ext cx="2695008" cy="2887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" y="740664"/>
            <a:ext cx="4160520" cy="2078423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1336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12-Hour 3-D Reconstructions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096000" y="990600"/>
            <a:ext cx="6096000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STEREO A&amp;B HI 1 High Res B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6451735"/>
            <a:ext cx="11573438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Remote View  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</a:t>
            </a:r>
            <a:r>
              <a:rPr lang="en-US" altLang="en-US" sz="2400" b="1" dirty="0" err="1" smtClean="0"/>
              <a:t>Skymap</a:t>
            </a:r>
            <a:r>
              <a:rPr lang="en-US" altLang="en-US" sz="2400" b="1" dirty="0" smtClean="0"/>
              <a:t>                       Ecliptic Cut         Meridional</a:t>
            </a:r>
            <a:endParaRPr lang="en-US" altLang="en-US" sz="2400" b="1" dirty="0"/>
          </a:p>
        </p:txBody>
      </p:sp>
      <p:sp>
        <p:nvSpPr>
          <p:cNvPr id="15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24600" y="609600"/>
            <a:ext cx="5835691" cy="28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 doi: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674139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Sample Structure Views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81000" y="2920743"/>
            <a:ext cx="6231855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Month-long Time Series    6-days CME</a:t>
            </a:r>
            <a:endParaRPr lang="en-US" altLang="en-US" sz="2400" b="1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H="1" flipV="1">
            <a:off x="9673644" y="4857714"/>
            <a:ext cx="1680156" cy="744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9677400" y="4965192"/>
            <a:ext cx="1676400" cy="781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6705600" y="4803522"/>
            <a:ext cx="1671376" cy="1469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6705600" y="4910064"/>
            <a:ext cx="1686247" cy="2275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 flipV="1">
            <a:off x="6921346" y="3832722"/>
            <a:ext cx="1460654" cy="104407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7229153" y="4953000"/>
            <a:ext cx="1152847" cy="93712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791200" y="1524000"/>
            <a:ext cx="640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</a:rPr>
              <a:t>  2007 March 31- April 28 events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85800"/>
            <a:ext cx="1219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0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150" b="1" dirty="0" smtClean="0">
                <a:latin typeface="Arial" panose="020B0604020202020204" pitchFamily="34" charset="0"/>
              </a:rPr>
              <a:t>2007 March 31- April 28 High Resolution Analyses Closer</a:t>
            </a:r>
            <a:r>
              <a:rPr lang="en-US" altLang="en-US" sz="3200" b="1" dirty="0" smtClean="0">
                <a:latin typeface="Arial" panose="020B0604020202020204" pitchFamily="34" charset="0"/>
              </a:rPr>
              <a:t> Look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5234555" cy="5219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71600"/>
            <a:ext cx="4825857" cy="3505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 rot="1551535">
            <a:off x="6153558" y="2523086"/>
            <a:ext cx="5154196" cy="2495434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2045" y="5029200"/>
            <a:ext cx="6529955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46038" rIns="0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The only near-Sun location that can be 3-D reconstructed directly with PUNCH is inside the dashed lines. Everything else is an extrapolation. 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05472"/>
            <a:ext cx="4810962" cy="3571328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85800"/>
            <a:ext cx="1219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038" rIns="0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150" b="1" dirty="0" smtClean="0">
                <a:latin typeface="Arial" panose="020B0604020202020204" pitchFamily="34" charset="0"/>
              </a:rPr>
              <a:t>2007 March 31- April 28 High Resolution Analyses Closer</a:t>
            </a:r>
            <a:r>
              <a:rPr lang="en-US" altLang="en-US" sz="3200" b="1" dirty="0" smtClean="0">
                <a:latin typeface="Arial" panose="020B0604020202020204" pitchFamily="34" charset="0"/>
              </a:rPr>
              <a:t> Look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5234555" cy="52199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 rot="1551535">
            <a:off x="6153558" y="2523086"/>
            <a:ext cx="5154196" cy="2495434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2045" y="5029200"/>
            <a:ext cx="6529955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46038" rIns="0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The only near-Sun location that can be 3-D reconstructed directly with PUNCH is inside the dashed lines. Everything else is an extrapolation. 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778817" y="1278104"/>
            <a:ext cx="1509145" cy="8749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46038" rIns="0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IPS Velocity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18914" y="1295400"/>
            <a:ext cx="343936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46038" rIns="0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Low Resolution IPS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cliptic-cut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00" y="1295400"/>
            <a:ext cx="4673600" cy="46736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819392"/>
            <a:ext cx="121920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400" b="1" dirty="0" smtClean="0">
                <a:ea typeface="MS PGothic" panose="020B0600070205080204" pitchFamily="34" charset="-128"/>
              </a:rPr>
              <a:t>Parker WISPR 3-D reconstructions of a June 2, 2022, CME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342445"/>
            <a:ext cx="121920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                    WISPR Density Ecliptic Cut                          IPS Velocity Cut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979277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Parker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383280" y="3840480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0" name="Ecliptic-cut_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00" y="1295400"/>
            <a:ext cx="4673600" cy="4673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800" y="4038600"/>
            <a:ext cx="685800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Parker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3979277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Parker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383280" y="3840480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8778240" y="3858768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5" name="Text Box 19"/>
          <p:cNvSpPr txBox="1">
            <a:spLocks noChangeAspect="1" noChangeArrowheads="1"/>
          </p:cNvSpPr>
          <p:nvPr/>
        </p:nvSpPr>
        <p:spPr bwMode="auto">
          <a:xfrm>
            <a:off x="1905000" y="1524000"/>
            <a:ext cx="5626862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New (3 weeks)</a:t>
            </a:r>
            <a:endParaRPr lang="en-US" altLang="en-US" sz="3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1752600"/>
            <a:ext cx="11353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The UCSD time-dependent 3D reconstruction analysis – Interplanetary Scintillation (IPS)</a:t>
            </a:r>
          </a:p>
          <a:p>
            <a:pPr>
              <a:spcBef>
                <a:spcPts val="0"/>
              </a:spcBef>
              <a:buNone/>
            </a:pPr>
            <a:endParaRPr lang="en-US" altLang="en-US" b="1" dirty="0"/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Analysis modification to provide very high resolution Thomson scattering pseudo brightness and polarization brightness: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SMEI, STEREO A HI’s, Parker Probe (</a:t>
            </a:r>
            <a:r>
              <a:rPr lang="en-US" altLang="en-US" b="1" dirty="0" smtClean="0">
                <a:solidFill>
                  <a:srgbClr val="C00000"/>
                </a:solidFill>
              </a:rPr>
              <a:t>New</a:t>
            </a:r>
            <a:r>
              <a:rPr lang="en-US" altLang="en-US" b="1" dirty="0" smtClean="0"/>
              <a:t>), PUNCH (</a:t>
            </a:r>
            <a:r>
              <a:rPr lang="en-US" altLang="en-US" b="1" dirty="0" smtClean="0">
                <a:solidFill>
                  <a:srgbClr val="C00000"/>
                </a:solidFill>
              </a:rPr>
              <a:t>Future</a:t>
            </a:r>
            <a:r>
              <a:rPr lang="en-US" altLang="en-US" b="1" dirty="0" smtClean="0"/>
              <a:t>)</a:t>
            </a:r>
          </a:p>
          <a:p>
            <a:pPr>
              <a:spcBef>
                <a:spcPts val="0"/>
              </a:spcBef>
              <a:buNone/>
            </a:pPr>
            <a:endParaRPr lang="en-US" altLang="en-US" b="1" dirty="0"/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More</a:t>
            </a:r>
            <a:endParaRPr lang="en-US" altLang="en-US" b="1" dirty="0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14400" y="7620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2"/>
                </a:solidFill>
              </a:rPr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9436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ker_Meridional-90deg_cut_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616" y="1316736"/>
            <a:ext cx="4672584" cy="4672584"/>
          </a:xfrm>
          <a:prstGeom prst="rect">
            <a:avLst/>
          </a:prstGeom>
        </p:spPr>
      </p:pic>
      <p:pic>
        <p:nvPicPr>
          <p:cNvPr id="2" name="Parker_Meridional-90deg_cut_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416" y="1316736"/>
            <a:ext cx="4672584" cy="467258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819392"/>
            <a:ext cx="121920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400" b="1" dirty="0" smtClean="0">
                <a:ea typeface="MS PGothic" panose="020B0600070205080204" pitchFamily="34" charset="-128"/>
              </a:rPr>
              <a:t>Parker WISPR 3-D reconstructions of a June 2, 2022, CME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3400" y="4038600"/>
            <a:ext cx="685800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Parker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1780" y="4038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Parker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230880" y="3840480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8625840" y="3858768"/>
            <a:ext cx="152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342445"/>
            <a:ext cx="121920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      WISPR Meridional 90⁰ in Front of Parker Cut        IPS 90⁰ Velocity Cut         </a:t>
            </a:r>
          </a:p>
        </p:txBody>
      </p:sp>
    </p:spTree>
    <p:extLst>
      <p:ext uri="{BB962C8B-B14F-4D97-AF65-F5344CB8AC3E}">
        <p14:creationId xmlns:p14="http://schemas.microsoft.com/office/powerpoint/2010/main" val="318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20013304">
            <a:off x="-344639" y="3298356"/>
            <a:ext cx="12814464" cy="7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Thomson Scattering 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B &amp; pB Analyses</a:t>
            </a:r>
            <a:endParaRPr lang="en-US" altLang="ja-JP" sz="6600" dirty="0">
              <a:solidFill>
                <a:srgbClr val="99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07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85800"/>
            <a:ext cx="2148840" cy="2148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" y="685800"/>
            <a:ext cx="4301477" cy="2148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816352" cy="3017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29000"/>
            <a:ext cx="3017520" cy="3017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3429000"/>
            <a:ext cx="3017520" cy="3017520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1336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12-Hour 3-D Reconstructions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096000" y="990600"/>
            <a:ext cx="6096000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SMEI Low Res B Analysis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0" y="1524000"/>
            <a:ext cx="609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</a:rPr>
              <a:t>2003 May </a:t>
            </a:r>
            <a:r>
              <a:rPr lang="en-US" altLang="en-US" sz="3200" b="1" dirty="0" smtClean="0">
                <a:latin typeface="Arial" panose="020B0604020202020204" pitchFamily="34" charset="0"/>
              </a:rPr>
              <a:t>27-28 </a:t>
            </a:r>
            <a:r>
              <a:rPr lang="en-US" altLang="en-US" sz="3200" b="1" dirty="0">
                <a:latin typeface="Arial" panose="020B0604020202020204" pitchFamily="34" charset="0"/>
              </a:rPr>
              <a:t>CME events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6451735"/>
            <a:ext cx="11573438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Remote View  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Skymap                       Ecliptic Cut         Meridional</a:t>
            </a:r>
            <a:endParaRPr lang="en-US" altLang="en-US" sz="2400" b="1" dirty="0"/>
          </a:p>
        </p:txBody>
      </p:sp>
      <p:sp>
        <p:nvSpPr>
          <p:cNvPr id="15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24600" y="609600"/>
            <a:ext cx="5835691" cy="28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 doi: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117220" y="26670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Sample CME Views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73" y="3429000"/>
            <a:ext cx="3017520" cy="3017520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73745" y="2920743"/>
            <a:ext cx="6231855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Month-long Time Series      6-days CME</a:t>
            </a:r>
            <a:endParaRPr lang="en-US" altLang="en-US" sz="2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3429000"/>
            <a:ext cx="30175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301476" cy="2148840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1336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12-Hour 3-D Reconstructions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0" y="1524000"/>
            <a:ext cx="609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</a:rPr>
              <a:t>2003 May </a:t>
            </a:r>
            <a:r>
              <a:rPr lang="en-US" altLang="en-US" sz="3200" b="1" dirty="0" smtClean="0">
                <a:latin typeface="Arial" panose="020B0604020202020204" pitchFamily="34" charset="0"/>
              </a:rPr>
              <a:t>27-28 </a:t>
            </a:r>
            <a:r>
              <a:rPr lang="en-US" altLang="en-US" sz="3200" b="1" dirty="0">
                <a:latin typeface="Arial" panose="020B0604020202020204" pitchFamily="34" charset="0"/>
              </a:rPr>
              <a:t>CME events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6451735"/>
            <a:ext cx="11573438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Remote View  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Skymap                       Ecliptic Cut         Meridional</a:t>
            </a:r>
            <a:endParaRPr lang="en-US" altLang="en-US" sz="2400" b="1" dirty="0"/>
          </a:p>
        </p:txBody>
      </p:sp>
      <p:sp>
        <p:nvSpPr>
          <p:cNvPr id="15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24600" y="609600"/>
            <a:ext cx="5835691" cy="28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 doi: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117220" y="26670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Sample CME Views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6" y="685800"/>
            <a:ext cx="2148840" cy="2148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844800" cy="304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29000"/>
            <a:ext cx="3017520" cy="3017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3429000"/>
            <a:ext cx="3017520" cy="3017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3429000"/>
            <a:ext cx="3017520" cy="3017520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73745" y="2920743"/>
            <a:ext cx="6231855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Month-long Time Series      6-days CME</a:t>
            </a:r>
            <a:endParaRPr lang="en-US" altLang="en-US" sz="2400" b="1" dirty="0"/>
          </a:p>
        </p:txBody>
      </p:sp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096000" y="990600"/>
            <a:ext cx="6096000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SMEI LR Pseudo B Analysis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1336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12-Hour 3-D Reconstructions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324600" y="990600"/>
            <a:ext cx="5867400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SMEI LR Pseudo pB Analysis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0" y="1524000"/>
            <a:ext cx="609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</a:rPr>
              <a:t>2003 May </a:t>
            </a:r>
            <a:r>
              <a:rPr lang="en-US" altLang="en-US" sz="3200" b="1" dirty="0" smtClean="0">
                <a:latin typeface="Arial" panose="020B0604020202020204" pitchFamily="34" charset="0"/>
              </a:rPr>
              <a:t>27-28 </a:t>
            </a:r>
            <a:r>
              <a:rPr lang="en-US" altLang="en-US" sz="3200" b="1" dirty="0">
                <a:latin typeface="Arial" panose="020B0604020202020204" pitchFamily="34" charset="0"/>
              </a:rPr>
              <a:t>CME events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6451735"/>
            <a:ext cx="11573438" cy="406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Remote View  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Skymap                       Ecliptic Cut         Meridional</a:t>
            </a:r>
            <a:endParaRPr lang="en-US" altLang="en-US" sz="2400" b="1" dirty="0"/>
          </a:p>
        </p:txBody>
      </p:sp>
      <p:sp>
        <p:nvSpPr>
          <p:cNvPr id="15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24600" y="609600"/>
            <a:ext cx="5835691" cy="28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 doi: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117220" y="2667000"/>
            <a:ext cx="6096000" cy="507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Sample CME Views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3429000"/>
            <a:ext cx="3017520" cy="301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2816353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29000"/>
            <a:ext cx="301752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73" y="3429000"/>
            <a:ext cx="3017520" cy="3017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291474" cy="2143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88" y="685800"/>
            <a:ext cx="2148840" cy="214884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3745" y="2920743"/>
            <a:ext cx="6003255" cy="42153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Month-long Time Series      6-days CME</a:t>
            </a:r>
            <a:endParaRPr lang="en-US" altLang="en-US" sz="2400" b="1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H="1" flipV="1">
            <a:off x="6865142" y="4506968"/>
            <a:ext cx="1524000" cy="457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10058400" y="4506968"/>
            <a:ext cx="1524000" cy="457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6865142" y="5029200"/>
            <a:ext cx="1524000" cy="5187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10134600" y="5029200"/>
            <a:ext cx="1447800" cy="5307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8271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1524000"/>
            <a:ext cx="1208905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The analyses show images interpolated to a given instant in time, not how the data were actually obtained over a period of a few minutes, with each </a:t>
            </a:r>
            <a:r>
              <a:rPr lang="en-US" altLang="en-US" b="1" dirty="0" err="1" smtClean="0"/>
              <a:t>LoS</a:t>
            </a:r>
            <a:r>
              <a:rPr lang="en-US" altLang="en-US" b="1" dirty="0" smtClean="0"/>
              <a:t> different from one another from the IPS or SMEI data.</a:t>
            </a:r>
          </a:p>
          <a:p>
            <a:pPr>
              <a:spcBef>
                <a:spcPts val="0"/>
              </a:spcBef>
              <a:buNone/>
            </a:pPr>
            <a:endParaRPr lang="en-US" altLang="en-US" b="1" dirty="0"/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To be expedient I used the </a:t>
            </a:r>
            <a:r>
              <a:rPr lang="en-US" altLang="en-US" b="1" dirty="0" err="1" smtClean="0"/>
              <a:t>LoS</a:t>
            </a:r>
            <a:r>
              <a:rPr lang="en-US" altLang="en-US" b="1" dirty="0" smtClean="0"/>
              <a:t> only from density proxy observations, not the </a:t>
            </a:r>
            <a:r>
              <a:rPr lang="en-US" altLang="en-US" b="1" dirty="0"/>
              <a:t>p</a:t>
            </a:r>
            <a:r>
              <a:rPr lang="en-US" altLang="en-US" b="1" dirty="0" smtClean="0"/>
              <a:t>roxy speeds, and gave these times of the </a:t>
            </a:r>
            <a:r>
              <a:rPr lang="en-US" altLang="en-US" b="1" dirty="0" err="1" smtClean="0"/>
              <a:t>LoS</a:t>
            </a:r>
            <a:r>
              <a:rPr lang="en-US" altLang="en-US" b="1" dirty="0" smtClean="0"/>
              <a:t>, not the actual images. These were made into data files and re-read into the program.</a:t>
            </a:r>
          </a:p>
          <a:p>
            <a:pPr>
              <a:spcBef>
                <a:spcPts val="0"/>
              </a:spcBef>
              <a:buNone/>
            </a:pPr>
            <a:endParaRPr lang="en-US" altLang="en-US" b="1" dirty="0"/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The images show volumes where data were sufficient to make an accurate 3-D reconstruction, but to provide the pseudo </a:t>
            </a:r>
            <a:r>
              <a:rPr lang="en-US" altLang="en-US" b="1" dirty="0" err="1" smtClean="0"/>
              <a:t>LoS</a:t>
            </a:r>
            <a:r>
              <a:rPr lang="en-US" altLang="en-US" b="1" dirty="0" smtClean="0"/>
              <a:t>, each volume  was filled completely and then that pseudo observation used.</a:t>
            </a:r>
            <a:endParaRPr lang="en-US" altLang="en-US" b="1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8600" y="685800"/>
            <a:ext cx="365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tx2"/>
                </a:solidFill>
              </a:rPr>
              <a:t>Caveats:</a:t>
            </a:r>
            <a:endParaRPr lang="en-US" alt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20013304">
            <a:off x="-277827" y="3298878"/>
            <a:ext cx="12814464" cy="7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In the Meantime</a:t>
            </a:r>
            <a:endParaRPr lang="en-US" altLang="ja-JP" sz="6600" dirty="0">
              <a:solidFill>
                <a:srgbClr val="99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4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089422"/>
            <a:ext cx="5067300" cy="2692378"/>
          </a:xfrm>
          <a:prstGeom prst="rect">
            <a:avLst/>
          </a:prstGeom>
        </p:spPr>
      </p:pic>
      <p:pic>
        <p:nvPicPr>
          <p:cNvPr id="55298" name="Picture 3" descr="CSSS_model_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34" y="1199260"/>
            <a:ext cx="6572794" cy="259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838200" y="3696582"/>
            <a:ext cx="981020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54" tIns="46028" rIns="92054" bIns="4602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Source surface B</a:t>
            </a:r>
            <a:r>
              <a:rPr lang="en-US" altLang="en-US" b="1" baseline="-25000" dirty="0"/>
              <a:t>r</a:t>
            </a:r>
            <a:r>
              <a:rPr lang="en-US" altLang="en-US" b="1" dirty="0"/>
              <a:t> field component </a:t>
            </a:r>
            <a:r>
              <a:rPr lang="en-US" altLang="en-US" b="1" dirty="0" smtClean="0"/>
              <a:t>sample at 15 Rs</a:t>
            </a:r>
            <a:endParaRPr lang="en-US" altLang="en-US" b="1" dirty="0"/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7067006" y="1123509"/>
            <a:ext cx="3581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54" tIns="46028" rIns="92054" bIns="4602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CSSS model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52606" y="2667000"/>
            <a:ext cx="449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 b="1" dirty="0"/>
              <a:t>Dunn et al., 2005, </a:t>
            </a:r>
            <a:r>
              <a:rPr lang="en-US" altLang="en-US" sz="1400" b="1" i="1" dirty="0"/>
              <a:t>Solar Physics</a:t>
            </a:r>
            <a:r>
              <a:rPr lang="en-US" altLang="en-US" sz="1400" b="1" dirty="0"/>
              <a:t> 227: 339–353.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04506" y="818709"/>
            <a:ext cx="769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 b="1" dirty="0"/>
              <a:t>(Zhao, X. P. and Hoeksema, J. T., 1995, </a:t>
            </a:r>
            <a:r>
              <a:rPr lang="en-US" altLang="en-US" sz="1400" b="1" i="1" dirty="0"/>
              <a:t>J. </a:t>
            </a:r>
            <a:r>
              <a:rPr lang="en-US" altLang="en-US" sz="1400" b="1" i="1" dirty="0" err="1"/>
              <a:t>Geophys</a:t>
            </a:r>
            <a:r>
              <a:rPr lang="en-US" altLang="en-US" sz="1400" b="1" i="1" dirty="0"/>
              <a:t>. Res., </a:t>
            </a:r>
            <a:r>
              <a:rPr lang="en-US" altLang="en-US" sz="1400" b="1" dirty="0"/>
              <a:t>100 (A1), 19.)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368731" y="40386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600" b="1" dirty="0">
                <a:solidFill>
                  <a:schemeClr val="tx2"/>
                </a:solidFill>
              </a:rPr>
              <a:t>Inner region: the CSSS model calculates the magnetic field using</a:t>
            </a:r>
            <a:br>
              <a:rPr lang="en-US" altLang="en-US" sz="1600" b="1" dirty="0">
                <a:solidFill>
                  <a:schemeClr val="tx2"/>
                </a:solidFill>
              </a:rPr>
            </a:br>
            <a:r>
              <a:rPr lang="en-US" altLang="en-US" sz="1600" b="1" dirty="0" err="1">
                <a:solidFill>
                  <a:schemeClr val="tx2"/>
                </a:solidFill>
              </a:rPr>
              <a:t>photospheric</a:t>
            </a:r>
            <a:r>
              <a:rPr lang="en-US" altLang="en-US" sz="1600" b="1" dirty="0">
                <a:solidFill>
                  <a:schemeClr val="tx2"/>
                </a:solidFill>
              </a:rPr>
              <a:t> measurements and a horizontal current model.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362200" y="4783183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tx2"/>
                </a:solidFill>
              </a:rPr>
              <a:t>2.	Middle region: the CSSS model opens the field lines. In the outer region.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368731" y="5334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tx2"/>
                </a:solidFill>
              </a:rPr>
              <a:t>3.	Outer region: the UCSD tomography convects the magnetic field along velocity flow lines.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19646" y="522568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54" tIns="46028" rIns="92054" bIns="4602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C00000"/>
                </a:solidFill>
              </a:rPr>
              <a:t>Current UCSD Modeling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41" y="1990091"/>
            <a:ext cx="8000359" cy="427673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1552" y="871383"/>
            <a:ext cx="7092247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Kp Machine Learning Forecast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53200" y="1402781"/>
            <a:ext cx="3200400" cy="86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40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2017 spring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75303" y="2223458"/>
            <a:ext cx="365195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Since our analyses allow measurements of </a:t>
            </a:r>
            <a:r>
              <a:rPr lang="en-US" altLang="ja-JP" sz="2400" b="1" dirty="0" err="1" smtClean="0">
                <a:ea typeface="MS PGothic" panose="020B0600070205080204" pitchFamily="34" charset="-128"/>
              </a:rPr>
              <a:t>photospheric</a:t>
            </a:r>
            <a:r>
              <a:rPr lang="en-US" altLang="ja-JP" sz="2400" b="1" dirty="0" smtClean="0">
                <a:ea typeface="MS PGothic" panose="020B0600070205080204" pitchFamily="34" charset="-128"/>
              </a:rPr>
              <a:t> fields to be extrapolated into the heliosphere via our as GSM Bz at 1 AU</a:t>
            </a:r>
            <a:r>
              <a:rPr lang="en-US" altLang="ja-JP" sz="2400" b="1" dirty="0">
                <a:ea typeface="MS PGothic" panose="020B0600070205080204" pitchFamily="34" charset="-128"/>
              </a:rPr>
              <a:t>. model velocity </a:t>
            </a:r>
            <a:r>
              <a:rPr lang="en-US" altLang="ja-JP" sz="2400" b="1" dirty="0" smtClean="0">
                <a:ea typeface="MS PGothic" panose="020B0600070205080204" pitchFamily="34" charset="-128"/>
              </a:rPr>
              <a:t>interactions, </a:t>
            </a:r>
            <a:r>
              <a:rPr lang="en-US" altLang="ja-JP" sz="2400" b="1" dirty="0">
                <a:ea typeface="MS PGothic" panose="020B0600070205080204" pitchFamily="34" charset="-128"/>
              </a:rPr>
              <a:t>component fields can then </a:t>
            </a:r>
            <a:r>
              <a:rPr lang="en-US" altLang="ja-JP" sz="2400" b="1" dirty="0" smtClean="0">
                <a:ea typeface="MS PGothic" panose="020B0600070205080204" pitchFamily="34" charset="-128"/>
              </a:rPr>
              <a:t>be </a:t>
            </a:r>
            <a:r>
              <a:rPr lang="en-US" altLang="ja-JP" sz="2400" b="1" dirty="0">
                <a:ea typeface="MS PGothic" panose="020B0600070205080204" pitchFamily="34" charset="-128"/>
              </a:rPr>
              <a:t>displayed </a:t>
            </a:r>
            <a:r>
              <a:rPr lang="en-US" altLang="ja-JP" sz="2400" b="1" dirty="0" smtClean="0">
                <a:ea typeface="MS PGothic" panose="020B0600070205080204" pitchFamily="34" charset="-128"/>
              </a:rPr>
              <a:t>and this plus forecast velocity, and density can be used to deter-mine planetary Kp.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840480" y="4038600"/>
            <a:ext cx="73152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225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3" y="3140761"/>
            <a:ext cx="4869276" cy="324618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11190" y="6386945"/>
            <a:ext cx="41910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ea typeface="MS PGothic" panose="020B0600070205080204" pitchFamily="34" charset="-128"/>
              </a:rPr>
              <a:t>2024 Specific Example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33203" y="1343581"/>
            <a:ext cx="5334000" cy="17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Our analysis allows measurements of photospheric fields to be extrapolated into the heliosphere via our model velocity interactions. Component fields can then be  displayed as GSM Bz at 1 AU.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3196" y="1343581"/>
            <a:ext cx="4558890" cy="1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We </a:t>
            </a:r>
            <a:r>
              <a:rPr lang="en-US" altLang="ja-JP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can </a:t>
            </a: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now provide </a:t>
            </a:r>
            <a:r>
              <a:rPr lang="en-US" altLang="ja-JP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Kp </a:t>
            </a: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by combining velocity, density, and component magnetic field forecasts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3140761"/>
            <a:ext cx="6161314" cy="30806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6126483" y="4804427"/>
            <a:ext cx="73152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3202" y="828026"/>
            <a:ext cx="7110597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Kp Machine Learning Forecast</a:t>
            </a:r>
          </a:p>
        </p:txBody>
      </p:sp>
    </p:spTree>
    <p:extLst>
      <p:ext uri="{BB962C8B-B14F-4D97-AF65-F5344CB8AC3E}">
        <p14:creationId xmlns:p14="http://schemas.microsoft.com/office/powerpoint/2010/main" val="3081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20013304">
            <a:off x="-344639" y="3298356"/>
            <a:ext cx="12814464" cy="7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IPS Analyses</a:t>
            </a:r>
            <a:endParaRPr lang="en-US" altLang="ja-JP" sz="6600" dirty="0">
              <a:solidFill>
                <a:srgbClr val="99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3" y="3291841"/>
            <a:ext cx="6065517" cy="3032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5767203" cy="288360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43200" y="6448441"/>
            <a:ext cx="6436155" cy="4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ea typeface="MS PGothic" panose="020B0600070205080204" pitchFamily="34" charset="-128"/>
              </a:rPr>
              <a:t>2024/09/10 03UT Specific Example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33203" y="1343581"/>
            <a:ext cx="5334000" cy="17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Our analysis allows measurements of photospheric fields to be extrapolated into the heliosphere via our model velocity interactions. Component fields can then be  displayed as GSM Bz at 1 AU.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3196" y="1343581"/>
            <a:ext cx="4558890" cy="1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We </a:t>
            </a:r>
            <a:r>
              <a:rPr lang="en-US" altLang="ja-JP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can </a:t>
            </a: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now provide </a:t>
            </a:r>
            <a:r>
              <a:rPr lang="en-US" altLang="ja-JP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Kp </a:t>
            </a: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by combining velocity, density, and component magnetic field forecasts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3202" y="828026"/>
            <a:ext cx="7110597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Kp Machine Learning Forecast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85210" y="2680090"/>
            <a:ext cx="680679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(https://ips.ucsd.edu/experimentalforecasts)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3145536"/>
            <a:ext cx="6168500" cy="30815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5897880" y="4804427"/>
            <a:ext cx="73152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100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3418057"/>
            <a:ext cx="5912279" cy="2825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486370"/>
            <a:ext cx="5912279" cy="2825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5767203" cy="288360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43200" y="6448441"/>
            <a:ext cx="6436155" cy="4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ea typeface="MS PGothic" panose="020B0600070205080204" pitchFamily="34" charset="-128"/>
              </a:rPr>
              <a:t>2024/09/12 21UT Actual Result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33203" y="1343581"/>
            <a:ext cx="5334000" cy="179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Our analysis allows measurements of photospheric fields to be extrapolated into the heliosphere via our model velocity interactions. Component fields can then be  displayed as GSM Bz at 1 AU.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013196" y="1343581"/>
            <a:ext cx="4558890" cy="1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We </a:t>
            </a:r>
            <a:r>
              <a:rPr lang="en-US" altLang="ja-JP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can </a:t>
            </a: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now provide </a:t>
            </a:r>
            <a:r>
              <a:rPr lang="en-US" altLang="ja-JP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Kp </a:t>
            </a:r>
            <a:r>
              <a:rPr lang="en-US" altLang="ja-JP" sz="2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by combining velocity, density, and component magnetic field forecasts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593080" y="4794601"/>
            <a:ext cx="73152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33202" y="828026"/>
            <a:ext cx="7110597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Kp Machine Learning Forecast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85210" y="2680090"/>
            <a:ext cx="680679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ea typeface="MS PGothic" panose="020B0600070205080204" pitchFamily="34" charset="-128"/>
              </a:rPr>
              <a:t>(https://ips.ucsd.edu/experimentalforecasts) </a:t>
            </a:r>
          </a:p>
        </p:txBody>
      </p:sp>
    </p:spTree>
    <p:extLst>
      <p:ext uri="{BB962C8B-B14F-4D97-AF65-F5344CB8AC3E}">
        <p14:creationId xmlns:p14="http://schemas.microsoft.com/office/powerpoint/2010/main" val="34185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4732"/>
            <a:ext cx="4972762" cy="24841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96" y="990600"/>
            <a:ext cx="2819400" cy="281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80" y="987552"/>
            <a:ext cx="2816352" cy="2816352"/>
          </a:xfrm>
          <a:prstGeom prst="rect">
            <a:avLst/>
          </a:prstGeom>
        </p:spPr>
      </p:pic>
      <p:pic>
        <p:nvPicPr>
          <p:cNvPr id="2" name="march_cme_eclip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5272" y="987552"/>
            <a:ext cx="2816352" cy="2816352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824045" y="6574846"/>
            <a:ext cx="5513309" cy="2831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 dirty="0"/>
              <a:t>Time Series Comparison   Pearson’s “R” Correlation</a:t>
            </a:r>
          </a:p>
        </p:txBody>
      </p:sp>
      <p:sp>
        <p:nvSpPr>
          <p:cNvPr id="4" name="Text Box 333">
            <a:extLst>
              <a:ext uri="{FF2B5EF4-FFF2-40B4-BE49-F238E27FC236}">
                <a16:creationId xmlns:a16="http://schemas.microsoft.com/office/drawing/2014/main" xmlns="" id="{42D4E953-4F83-4068-ACEA-B7C2172D50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7200" y="1447800"/>
            <a:ext cx="169413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b="1" dirty="0">
                <a:solidFill>
                  <a:srgbClr val="660033"/>
                </a:solidFill>
                <a:latin typeface="Arial" panose="020B0604020202020204" pitchFamily="34" charset="0"/>
              </a:rPr>
              <a:t>A Good Recent      IPS CME Forecast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17" y="3962400"/>
            <a:ext cx="2819400" cy="2768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17" y="1066644"/>
            <a:ext cx="2824720" cy="2819556"/>
          </a:xfrm>
          <a:prstGeom prst="rect">
            <a:avLst/>
          </a:prstGeom>
        </p:spPr>
      </p:pic>
      <p:sp>
        <p:nvSpPr>
          <p:cNvPr id="12" name="Text Box 333">
            <a:extLst>
              <a:ext uri="{FF2B5EF4-FFF2-40B4-BE49-F238E27FC236}">
                <a16:creationId xmlns:a16="http://schemas.microsoft.com/office/drawing/2014/main" xmlns="" id="{42D4E953-4F83-4068-ACEA-B7C2172D50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22222" y="609600"/>
            <a:ext cx="2722071" cy="42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2022/03/10 CME</a:t>
            </a:r>
          </a:p>
        </p:txBody>
      </p:sp>
      <p:sp>
        <p:nvSpPr>
          <p:cNvPr id="10" name="Text Box 333">
            <a:extLst>
              <a:ext uri="{FF2B5EF4-FFF2-40B4-BE49-F238E27FC236}">
                <a16:creationId xmlns:a16="http://schemas.microsoft.com/office/drawing/2014/main" xmlns="" id="{42D4E953-4F83-4068-ACEA-B7C2172D50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44517" y="609600"/>
            <a:ext cx="3124200" cy="50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660033"/>
                </a:solidFill>
                <a:latin typeface="Arial" panose="020B0604020202020204" pitchFamily="34" charset="0"/>
              </a:rPr>
              <a:t>2022/03/12 21 UT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761300" y="3831646"/>
            <a:ext cx="5638800" cy="2831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tIns="18288" bIns="18288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 dirty="0"/>
              <a:t>    IPS Ecliptic Cut                           IPS Meridional Cut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6621" y="3688136"/>
            <a:ext cx="2195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Jackson, B.V., 2023,</a:t>
            </a: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Solar Phys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., doi:10.1007/s11207-023-02169-8.</a:t>
            </a:r>
          </a:p>
        </p:txBody>
      </p:sp>
      <p:pic>
        <p:nvPicPr>
          <p:cNvPr id="8" name="march_cme_meridiona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9368" y="987552"/>
            <a:ext cx="2816352" cy="2816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4800"/>
            <a:ext cx="4978731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68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447800"/>
            <a:ext cx="7450668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371600"/>
            <a:ext cx="3204355" cy="426755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00200" y="762000"/>
            <a:ext cx="105918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err="1" smtClean="0">
                <a:solidFill>
                  <a:srgbClr val="990000"/>
                </a:solidFill>
                <a:ea typeface="MS PGothic" panose="020B0600070205080204" pitchFamily="34" charset="-128"/>
              </a:rPr>
              <a:t>MetaQuest</a:t>
            </a:r>
            <a:r>
              <a:rPr lang="en-US" altLang="ja-JP" sz="3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 Animations</a:t>
            </a:r>
            <a:r>
              <a:rPr lang="en-US" altLang="ja-JP" sz="3600" b="1" dirty="0">
                <a:solidFill>
                  <a:srgbClr val="C00000"/>
                </a:solidFill>
                <a:ea typeface="MS PGothic" panose="020B0600070205080204" pitchFamily="34" charset="-128"/>
              </a:rPr>
              <a:t> </a:t>
            </a:r>
            <a:r>
              <a:rPr lang="en-US" altLang="ja-JP" sz="3600" b="1" dirty="0" smtClean="0">
                <a:solidFill>
                  <a:srgbClr val="C00000"/>
                </a:solidFill>
                <a:ea typeface="MS PGothic" panose="020B0600070205080204" pitchFamily="34" charset="-128"/>
              </a:rPr>
              <a:t>                     Poster </a:t>
            </a:r>
            <a:r>
              <a:rPr lang="en-US" altLang="ja-JP" sz="3600" b="1" dirty="0">
                <a:solidFill>
                  <a:srgbClr val="C00000"/>
                </a:solidFill>
                <a:ea typeface="MS PGothic" panose="020B0600070205080204" pitchFamily="34" charset="-128"/>
              </a:rPr>
              <a:t>118 </a:t>
            </a:r>
            <a:endParaRPr lang="en-US" altLang="ja-JP" sz="3600" b="1" dirty="0" smtClean="0">
              <a:solidFill>
                <a:srgbClr val="9900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00200" y="5867400"/>
            <a:ext cx="4686300" cy="51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VR Lab Work (Ben)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01000" y="5791200"/>
            <a:ext cx="3733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Mario &amp; Bernie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3600" b="1" dirty="0" smtClean="0">
                <a:ea typeface="MS PGothic" panose="020B0600070205080204" pitchFamily="34" charset="-128"/>
              </a:rPr>
              <a:t>(COSPAR 2024)</a:t>
            </a:r>
          </a:p>
        </p:txBody>
      </p:sp>
    </p:spTree>
    <p:extLst>
      <p:ext uri="{BB962C8B-B14F-4D97-AF65-F5344CB8AC3E}">
        <p14:creationId xmlns:p14="http://schemas.microsoft.com/office/powerpoint/2010/main" val="32641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11439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1752600"/>
            <a:ext cx="11353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The UCSD time-dependent 3D reconstruction analysis – Interplanetary Scintillation (IPS)</a:t>
            </a:r>
          </a:p>
          <a:p>
            <a:pPr>
              <a:spcBef>
                <a:spcPts val="0"/>
              </a:spcBef>
              <a:buNone/>
            </a:pPr>
            <a:endParaRPr lang="en-US" altLang="en-US" b="1" dirty="0"/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Analysis modification to provide very high resolution Thomson scattering pseudo brightness and polarization brightness:</a:t>
            </a:r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SMEI, STEREO A HI’s, Parker Probe (</a:t>
            </a:r>
            <a:r>
              <a:rPr lang="en-US" altLang="en-US" b="1" dirty="0" smtClean="0">
                <a:solidFill>
                  <a:srgbClr val="C00000"/>
                </a:solidFill>
              </a:rPr>
              <a:t>New</a:t>
            </a:r>
            <a:r>
              <a:rPr lang="en-US" altLang="en-US" b="1" dirty="0" smtClean="0"/>
              <a:t>), PUNCH (</a:t>
            </a:r>
            <a:r>
              <a:rPr lang="en-US" altLang="en-US" b="1" dirty="0" smtClean="0">
                <a:solidFill>
                  <a:srgbClr val="C00000"/>
                </a:solidFill>
              </a:rPr>
              <a:t>Future</a:t>
            </a:r>
            <a:r>
              <a:rPr lang="en-US" altLang="en-US" b="1" dirty="0" smtClean="0"/>
              <a:t>)</a:t>
            </a:r>
          </a:p>
          <a:p>
            <a:pPr>
              <a:spcBef>
                <a:spcPts val="0"/>
              </a:spcBef>
              <a:buNone/>
            </a:pPr>
            <a:endParaRPr lang="en-US" altLang="en-US" b="1" dirty="0"/>
          </a:p>
          <a:p>
            <a:pPr>
              <a:spcBef>
                <a:spcPts val="0"/>
              </a:spcBef>
              <a:buNone/>
            </a:pPr>
            <a:r>
              <a:rPr lang="en-US" altLang="en-US" b="1" dirty="0" smtClean="0"/>
              <a:t>More</a:t>
            </a:r>
            <a:endParaRPr lang="en-US" altLang="en-US" b="1" dirty="0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14400" y="7620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tx2"/>
                </a:solidFill>
              </a:rPr>
              <a:t>Conclusion:</a:t>
            </a:r>
            <a:endParaRPr lang="en-US" alt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209800"/>
            <a:ext cx="12192000" cy="222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altLang="en-US" sz="2400" b="1" dirty="0"/>
              <a:t>                               </a:t>
            </a:r>
            <a:r>
              <a:rPr kumimoji="1" lang="en-US" altLang="en-US" b="1" u="sng" dirty="0" smtClean="0"/>
              <a:t>Bernard Jackson</a:t>
            </a:r>
            <a:r>
              <a:rPr kumimoji="1" lang="en-US" altLang="en-US" b="1" dirty="0" smtClean="0"/>
              <a:t> </a:t>
            </a:r>
            <a:r>
              <a:rPr kumimoji="1" lang="en-US" altLang="en-US" sz="1600" b="1" dirty="0"/>
              <a:t>(bvjackson@ucsd.edu)</a:t>
            </a:r>
          </a:p>
          <a:p>
            <a:pPr>
              <a:spcBef>
                <a:spcPct val="0"/>
              </a:spcBef>
              <a:buNone/>
            </a:pPr>
            <a:endParaRPr kumimoji="1" lang="en-US" altLang="en-US" sz="1000" b="1" dirty="0"/>
          </a:p>
          <a:p>
            <a:pPr>
              <a:spcBef>
                <a:spcPct val="0"/>
              </a:spcBef>
              <a:buNone/>
            </a:pPr>
            <a:r>
              <a:rPr lang="en-US" sz="2400" b="1" dirty="0" smtClean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Matthew </a:t>
            </a:r>
            <a:r>
              <a:rPr lang="en-US" sz="24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Bracamontes, </a:t>
            </a:r>
            <a:r>
              <a:rPr lang="en-US" sz="2400" b="1" dirty="0" smtClean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Benjamin Pieczynski, </a:t>
            </a:r>
            <a:r>
              <a:rPr kumimoji="1" lang="en-US" altLang="en-US" sz="2400" b="1" dirty="0" smtClean="0">
                <a:cs typeface="Arial" panose="020B0604020202020204" pitchFamily="34" charset="0"/>
              </a:rPr>
              <a:t>Andrew </a:t>
            </a:r>
            <a:r>
              <a:rPr kumimoji="1" lang="en-US" altLang="en-US" sz="2400" b="1" dirty="0">
                <a:cs typeface="Arial" panose="020B0604020202020204" pitchFamily="34" charset="0"/>
              </a:rPr>
              <a:t>Buffington</a:t>
            </a:r>
            <a:endParaRPr lang="en-US" sz="2400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sz="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	      </a:t>
            </a:r>
            <a:r>
              <a:rPr lang="en-US" sz="18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Astronomy and Astrophysics, </a:t>
            </a:r>
            <a:r>
              <a:rPr lang="en-US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California,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1600" b="1" i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San </a:t>
            </a:r>
            <a:r>
              <a:rPr lang="en-US" sz="1600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Diego, 9500 Gilman Drive, La Jolla, CA 92093-0424, </a:t>
            </a:r>
            <a:r>
              <a:rPr lang="en-US" sz="1600" b="1" i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USA</a:t>
            </a:r>
            <a:endParaRPr lang="en-GB" altLang="en-US" sz="1400" dirty="0" smtClean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1400" dirty="0"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i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A3BCD4-F517-4460-A12F-1F9C44EBF4DB}"/>
              </a:ext>
            </a:extLst>
          </p:cNvPr>
          <p:cNvSpPr txBox="1"/>
          <p:nvPr/>
        </p:nvSpPr>
        <p:spPr>
          <a:xfrm>
            <a:off x="21771" y="0"/>
            <a:ext cx="1232262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Heliospheric 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Mesoscale 3-D Reconstructions and the </a:t>
            </a:r>
            <a:endParaRPr lang="en-US" sz="32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UCSD 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the NASA Small Explorer PUNCH Analyses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G_2540_M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0" y="1133428"/>
            <a:ext cx="2366480" cy="19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81400" y="6400800"/>
            <a:ext cx="5638800" cy="33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600" b="1" dirty="0" smtClean="0">
                <a:solidFill>
                  <a:srgbClr val="0000FF"/>
                </a:solidFill>
              </a:rPr>
              <a:t>http://ips.ucsd.edu/                 http://stereo.ucsd.edu/          </a:t>
            </a:r>
            <a:endParaRPr kumimoji="1" lang="en-US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2" y="1219200"/>
            <a:ext cx="1113023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4" y="1664981"/>
            <a:ext cx="12192000" cy="3973819"/>
          </a:xfrm>
          <a:prstGeom prst="rect">
            <a:avLst/>
          </a:prstGeo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09800" y="6096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Web analysis runs “automatically” using Linux on a P.C</a:t>
            </a:r>
            <a:r>
              <a:rPr lang="en-US" altLang="en-US" sz="2400" b="1" dirty="0">
                <a:solidFill>
                  <a:srgbClr val="003399"/>
                </a:solidFill>
              </a:rPr>
              <a:t>.</a:t>
            </a:r>
            <a:endParaRPr lang="en-US" altLang="en-US" sz="2400" b="1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00200" y="1066800"/>
            <a:ext cx="945261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b="1" dirty="0" smtClean="0">
                <a:solidFill>
                  <a:schemeClr val="tx2"/>
                </a:solidFill>
              </a:rPr>
              <a:t>https://</a:t>
            </a:r>
            <a:r>
              <a:rPr lang="en-US" altLang="en-US" sz="2000" b="1" dirty="0">
                <a:solidFill>
                  <a:schemeClr val="tx2"/>
                </a:solidFill>
              </a:rPr>
              <a:t>ips.ucsd.edu/    or   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https://</a:t>
            </a:r>
            <a:r>
              <a:rPr lang="en-US" altLang="en-US" sz="2000" b="1" dirty="0">
                <a:solidFill>
                  <a:schemeClr val="tx2"/>
                </a:solidFill>
              </a:rPr>
              <a:t>ips.ucsd.edu/high_resolution_predictions/ 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0" y="685800"/>
            <a:ext cx="12115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b="1" dirty="0"/>
              <a:t>Jackson, B.V., </a:t>
            </a:r>
            <a:r>
              <a:rPr lang="en-US" altLang="en-US" sz="1400" b="1" i="1" dirty="0"/>
              <a:t>et al</a:t>
            </a:r>
            <a:r>
              <a:rPr lang="en-US" altLang="en-US" sz="1400" b="1" dirty="0"/>
              <a:t>., 2011, </a:t>
            </a:r>
            <a:r>
              <a:rPr lang="en-US" altLang="en-US" sz="1400" b="1" i="1" dirty="0"/>
              <a:t>Adv. in Geosciences,</a:t>
            </a:r>
            <a:r>
              <a:rPr lang="en-US" altLang="en-US" sz="1400" b="1" dirty="0"/>
              <a:t> 30, 93-115;              Jackson </a:t>
            </a:r>
            <a:r>
              <a:rPr lang="en-US" altLang="en-US" sz="1400" b="1" i="1" dirty="0"/>
              <a:t>et al</a:t>
            </a:r>
            <a:r>
              <a:rPr lang="en-US" altLang="en-US" sz="1400" b="1" dirty="0"/>
              <a:t>., </a:t>
            </a:r>
            <a:r>
              <a:rPr lang="en-US" altLang="en-US" sz="1400" b="1" dirty="0" smtClean="0"/>
              <a:t>2023</a:t>
            </a:r>
            <a:r>
              <a:rPr lang="en-US" altLang="en-US" sz="1400" b="1" dirty="0"/>
              <a:t>, </a:t>
            </a:r>
            <a:r>
              <a:rPr lang="en-US" altLang="en-US" sz="1400" b="1" i="1" dirty="0"/>
              <a:t>Solar Phys</a:t>
            </a:r>
            <a:r>
              <a:rPr lang="en-US" altLang="en-US" sz="1400" b="1" dirty="0"/>
              <a:t>., 258, 151-165 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429000" y="4343400"/>
            <a:ext cx="2286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72" y="2784560"/>
            <a:ext cx="2560728" cy="448231"/>
          </a:xfrm>
          <a:prstGeom prst="rect">
            <a:avLst/>
          </a:prstGeom>
        </p:spPr>
      </p:pic>
      <p:pic>
        <p:nvPicPr>
          <p:cNvPr id="6" name="ISEE-ISEE_N_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1136" y="3311327"/>
            <a:ext cx="2131264" cy="2131264"/>
          </a:xfrm>
          <a:prstGeom prst="rect">
            <a:avLst/>
          </a:prstGeom>
        </p:spPr>
      </p:pic>
      <p:pic>
        <p:nvPicPr>
          <p:cNvPr id="7" name="ISEE-ISEE_N_M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77639" y="3308990"/>
            <a:ext cx="2130552" cy="2130552"/>
          </a:xfrm>
          <a:prstGeom prst="rect">
            <a:avLst/>
          </a:prstGeom>
        </p:spPr>
      </p:pic>
      <p:pic>
        <p:nvPicPr>
          <p:cNvPr id="8" name="e3_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0679" y="2539581"/>
            <a:ext cx="3912438" cy="195621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2590800" y="3276600"/>
            <a:ext cx="5334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6" name="Text Box 9">
            <a:extLst>
              <a:ext uri="{FF2B5EF4-FFF2-40B4-BE49-F238E27FC236}">
                <a16:creationId xmlns="" xmlns:a16="http://schemas.microsoft.com/office/drawing/2014/main" id="{CF017523-12B9-4A59-8F49-E9BCD587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12192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b="1" dirty="0" smtClean="0"/>
              <a:t>See Jackson </a:t>
            </a:r>
            <a:r>
              <a:rPr lang="en-US" altLang="en-US" sz="1400" b="1" i="1" dirty="0"/>
              <a:t>et al</a:t>
            </a:r>
            <a:r>
              <a:rPr lang="en-US" altLang="en-US" sz="1400" b="1" dirty="0"/>
              <a:t>., </a:t>
            </a:r>
            <a:r>
              <a:rPr lang="en-US" altLang="en-US" sz="1400" b="1" dirty="0" smtClean="0"/>
              <a:t>2023, </a:t>
            </a:r>
            <a:r>
              <a:rPr lang="en-US" altLang="en-US" sz="1400" b="1" i="1" dirty="0" smtClean="0">
                <a:cs typeface="Arial" panose="020B0604020202020204" pitchFamily="34" charset="0"/>
              </a:rPr>
              <a:t>Solar Phys.</a:t>
            </a:r>
            <a:r>
              <a:rPr lang="en-US" altLang="en-US" sz="1400" b="1" dirty="0" smtClean="0">
                <a:cs typeface="Arial" panose="020B0604020202020204" pitchFamily="34" charset="0"/>
              </a:rPr>
              <a:t>, </a:t>
            </a:r>
            <a:r>
              <a:rPr lang="en-US" altLang="en-US" sz="1400" b="1" dirty="0" smtClean="0"/>
              <a:t>298 (74), </a:t>
            </a:r>
            <a:r>
              <a:rPr lang="en-US" altLang="en-US" sz="1400" b="1" dirty="0" err="1" smtClean="0"/>
              <a:t>doi</a:t>
            </a:r>
            <a:r>
              <a:rPr lang="en-US" altLang="en-US" sz="1400" b="1" dirty="0" smtClean="0"/>
              <a:t>: </a:t>
            </a:r>
            <a:r>
              <a:rPr lang="en-US" sz="1400" b="1" dirty="0" smtClean="0"/>
              <a:t>10.1007/s11207-023-02169-8.</a:t>
            </a:r>
            <a:endParaRPr lang="en-US" altLang="en-US" b="1" dirty="0">
              <a:cs typeface="Arial" panose="020B060402020202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9448800" y="1459468"/>
            <a:ext cx="2780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</a:rPr>
              <a:t>2024 July 12 at 21 UT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0">
        <p:fade/>
      </p:transition>
    </mc:Choice>
    <mc:Fallback xmlns="">
      <p:transition spd="med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20013304">
            <a:off x="-344639" y="3298356"/>
            <a:ext cx="12814464" cy="7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Thomson Scattering 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altLang="ja-JP" sz="6600" b="1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B Analyses</a:t>
            </a:r>
            <a:endParaRPr lang="en-US" altLang="ja-JP" sz="6600" dirty="0">
              <a:solidFill>
                <a:srgbClr val="99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68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678" y="1760197"/>
            <a:ext cx="4376443" cy="2629162"/>
          </a:xfrm>
          <a:prstGeom prst="rect">
            <a:avLst/>
          </a:prstGeom>
        </p:spPr>
      </p:pic>
      <p:sp>
        <p:nvSpPr>
          <p:cNvPr id="1289218" name="Text Box 2"/>
          <p:cNvSpPr txBox="1">
            <a:spLocks noChangeArrowheads="1"/>
          </p:cNvSpPr>
          <p:nvPr/>
        </p:nvSpPr>
        <p:spPr bwMode="auto">
          <a:xfrm>
            <a:off x="8001001" y="5181601"/>
            <a:ext cx="3414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Simultaneous images from the three SMEI cameras.</a:t>
            </a:r>
          </a:p>
        </p:txBody>
      </p:sp>
      <p:sp>
        <p:nvSpPr>
          <p:cNvPr id="128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33788" y="734822"/>
            <a:ext cx="3124200" cy="1003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sz="2800" b="1" dirty="0">
                <a:latin typeface="Arial" panose="020B0604020202020204" pitchFamily="34" charset="0"/>
              </a:rPr>
              <a:t>The Solar Mass Ejection Imager (SMEI)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6934200" y="187601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1289222" name="Text Box 6"/>
          <p:cNvSpPr txBox="1">
            <a:spLocks noChangeArrowheads="1"/>
          </p:cNvSpPr>
          <p:nvPr/>
        </p:nvSpPr>
        <p:spPr bwMode="auto">
          <a:xfrm>
            <a:off x="6934200" y="2781300"/>
            <a:ext cx="681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1289223" name="Text Box 7"/>
          <p:cNvSpPr txBox="1">
            <a:spLocks noChangeArrowheads="1"/>
          </p:cNvSpPr>
          <p:nvPr/>
        </p:nvSpPr>
        <p:spPr bwMode="auto">
          <a:xfrm>
            <a:off x="6934200" y="3692525"/>
            <a:ext cx="681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C3</a:t>
            </a:r>
          </a:p>
        </p:txBody>
      </p:sp>
      <p:sp>
        <p:nvSpPr>
          <p:cNvPr id="1289224" name="Text Box 8"/>
          <p:cNvSpPr txBox="1">
            <a:spLocks noChangeArrowheads="1"/>
          </p:cNvSpPr>
          <p:nvPr/>
        </p:nvSpPr>
        <p:spPr bwMode="auto">
          <a:xfrm>
            <a:off x="9344025" y="1316038"/>
            <a:ext cx="795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</a:p>
        </p:txBody>
      </p:sp>
      <p:sp>
        <p:nvSpPr>
          <p:cNvPr id="1289225" name="Text Box 9"/>
          <p:cNvSpPr txBox="1">
            <a:spLocks noChangeArrowheads="1"/>
          </p:cNvSpPr>
          <p:nvPr/>
        </p:nvSpPr>
        <p:spPr bwMode="auto">
          <a:xfrm>
            <a:off x="6858000" y="4210050"/>
            <a:ext cx="76200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</a:p>
          <a:p>
            <a:pPr eaLnBrk="0" hangingPunct="0">
              <a:lnSpc>
                <a:spcPct val="5000"/>
              </a:lnSpc>
              <a:spcBef>
                <a:spcPct val="50000"/>
              </a:spcBef>
              <a:buFontTx/>
              <a:buNone/>
            </a:pPr>
            <a:endParaRPr kumimoji="1" lang="en-US" altLang="en-US" sz="2400" b="1" dirty="0"/>
          </a:p>
        </p:txBody>
      </p:sp>
      <p:pic>
        <p:nvPicPr>
          <p:cNvPr id="1289226" name="Picture 10" descr="Coriolis&amp;SMEIwF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53" y="1848612"/>
            <a:ext cx="34575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9227" name="Line 11"/>
          <p:cNvSpPr>
            <a:spLocks noChangeShapeType="1"/>
          </p:cNvSpPr>
          <p:nvPr/>
        </p:nvSpPr>
        <p:spPr bwMode="auto">
          <a:xfrm flipH="1">
            <a:off x="8767763" y="1557338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9228" name="Line 12"/>
          <p:cNvSpPr>
            <a:spLocks noChangeShapeType="1"/>
          </p:cNvSpPr>
          <p:nvPr/>
        </p:nvSpPr>
        <p:spPr bwMode="auto">
          <a:xfrm flipH="1">
            <a:off x="7256463" y="4652963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9229" name="Text Box 13"/>
          <p:cNvSpPr txBox="1">
            <a:spLocks noChangeArrowheads="1"/>
          </p:cNvSpPr>
          <p:nvPr/>
        </p:nvSpPr>
        <p:spPr bwMode="auto">
          <a:xfrm>
            <a:off x="6629400" y="585401"/>
            <a:ext cx="5257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Jackson, B.V., et al., 2004, </a:t>
            </a:r>
            <a:r>
              <a:rPr lang="en-US" altLang="en-US" sz="1800" b="1" i="1" dirty="0">
                <a:latin typeface="Arial" panose="020B0604020202020204" pitchFamily="34" charset="0"/>
              </a:rPr>
              <a:t>Solar Phys.,</a:t>
            </a:r>
            <a:r>
              <a:rPr lang="en-US" altLang="en-US" sz="1800" b="1" dirty="0">
                <a:latin typeface="Arial" panose="020B0604020202020204" pitchFamily="34" charset="0"/>
              </a:rPr>
              <a:t> 225, 177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89230" name="Text Box 14"/>
          <p:cNvSpPr txBox="1">
            <a:spLocks noChangeArrowheads="1"/>
          </p:cNvSpPr>
          <p:nvPr/>
        </p:nvSpPr>
        <p:spPr bwMode="auto">
          <a:xfrm>
            <a:off x="7162800" y="838200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kumimoji="1" lang="en-US" altLang="en-US" sz="3200" b="1" dirty="0">
                <a:latin typeface="Arial Narrow" panose="020B0606020202030204" pitchFamily="34" charset="0"/>
              </a:rPr>
              <a:t>Launch 6 January 2003</a:t>
            </a:r>
          </a:p>
        </p:txBody>
      </p:sp>
      <p:sp>
        <p:nvSpPr>
          <p:cNvPr id="1289231" name="Rectangle 15"/>
          <p:cNvSpPr>
            <a:spLocks noChangeArrowheads="1"/>
          </p:cNvSpPr>
          <p:nvPr/>
        </p:nvSpPr>
        <p:spPr bwMode="auto">
          <a:xfrm>
            <a:off x="7391400" y="4724400"/>
            <a:ext cx="472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4" tIns="46028" rIns="92054" bIns="4602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</a:rPr>
              <a:t>1 gigabyte/day;  total ~4 terabytes</a:t>
            </a:r>
          </a:p>
        </p:txBody>
      </p:sp>
      <p:sp>
        <p:nvSpPr>
          <p:cNvPr id="1289232" name="Rectangle 16"/>
          <p:cNvSpPr>
            <a:spLocks noChangeArrowheads="1"/>
          </p:cNvSpPr>
          <p:nvPr/>
        </p:nvSpPr>
        <p:spPr bwMode="auto">
          <a:xfrm>
            <a:off x="1347788" y="638193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A joint US Air Force - NASA Project</a:t>
            </a:r>
          </a:p>
        </p:txBody>
      </p:sp>
      <p:pic>
        <p:nvPicPr>
          <p:cNvPr id="23" name="Picture 2" descr="20030106_usaf_titan2_launch_slc4w_lm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91328"/>
            <a:ext cx="2803628" cy="44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52134" y="596188"/>
            <a:ext cx="3108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kumimoji="1" lang="en-US" altLang="en-US" sz="2400" b="1" dirty="0">
                <a:latin typeface="Arial Narrow" panose="020B0606020202030204" pitchFamily="34" charset="0"/>
              </a:rPr>
              <a:t>Titan II launch from </a:t>
            </a:r>
            <a:r>
              <a:rPr kumimoji="1" lang="en-US" altLang="en-US" sz="2400" b="1" dirty="0" smtClean="0">
                <a:latin typeface="Arial Narrow" panose="020B0606020202030204" pitchFamily="34" charset="0"/>
              </a:rPr>
              <a:t>Vandenberg AFB</a:t>
            </a:r>
          </a:p>
          <a:p>
            <a:pPr algn="ctr" eaLnBrk="0" hangingPunct="0">
              <a:buFontTx/>
              <a:buNone/>
            </a:pPr>
            <a:r>
              <a:rPr kumimoji="1" lang="en-US" altLang="en-US" sz="2400" b="1" dirty="0" smtClean="0">
                <a:latin typeface="Arial Narrow" panose="020B0606020202030204" pitchFamily="34" charset="0"/>
              </a:rPr>
              <a:t>6 </a:t>
            </a:r>
            <a:r>
              <a:rPr kumimoji="1" lang="en-US" altLang="en-US" sz="2400" b="1" dirty="0">
                <a:latin typeface="Arial Narrow" panose="020B0606020202030204" pitchFamily="34" charset="0"/>
              </a:rPr>
              <a:t>January 2003.</a:t>
            </a:r>
          </a:p>
        </p:txBody>
      </p:sp>
    </p:spTree>
    <p:extLst>
      <p:ext uri="{BB962C8B-B14F-4D97-AF65-F5344CB8AC3E}">
        <p14:creationId xmlns:p14="http://schemas.microsoft.com/office/powerpoint/2010/main" val="2163081290"/>
      </p:ext>
    </p:extLst>
  </p:cSld>
  <p:clrMapOvr>
    <a:masterClrMapping/>
  </p:clrMapOvr>
  <p:transition advTm="60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AE9150F8-4759-42CC-A05E-4B45F7C7285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684744"/>
            <a:ext cx="6248400" cy="1867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Jackson et al., 2020, </a:t>
            </a:r>
            <a:r>
              <a:rPr lang="en-US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Frontiers </a:t>
            </a:r>
            <a:r>
              <a:rPr lang="en-US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in Astronomy </a:t>
            </a:r>
          </a:p>
          <a:p>
            <a:pPr algn="ctr"/>
            <a:r>
              <a:rPr lang="en-US" alt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and Space Sci</a:t>
            </a:r>
            <a:r>
              <a:rPr lang="en-US" altLang="en-US" sz="1800" b="1" dirty="0">
                <a:cs typeface="Arial" panose="020B0604020202020204" pitchFamily="34" charset="0"/>
              </a:rPr>
              <a:t>., 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10.3389/fspas.2020.568429</a:t>
            </a:r>
          </a:p>
          <a:p>
            <a:pPr algn="ctr"/>
            <a:endParaRPr lang="en-US" alt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smtClean="0">
                <a:latin typeface="Arial" panose="020B0604020202020204" pitchFamily="34" charset="0"/>
              </a:rPr>
              <a:t>3,000,000 LoS in one month, 1.5- Hour </a:t>
            </a:r>
            <a:r>
              <a:rPr lang="en-US" altLang="en-US" sz="3200" b="1" dirty="0">
                <a:latin typeface="Arial" panose="020B0604020202020204" pitchFamily="34" charset="0"/>
              </a:rPr>
              <a:t>Cadence Resolution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="" xmlns:a16="http://schemas.microsoft.com/office/drawing/2014/main" id="{A1D395C8-9BC1-4C5A-B71F-64F07B515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1489807"/>
            <a:ext cx="5379212" cy="5139593"/>
          </a:xfrm>
          <a:prstGeom prst="rect">
            <a:avLst/>
          </a:prstGeom>
        </p:spPr>
      </p:pic>
      <p:sp>
        <p:nvSpPr>
          <p:cNvPr id="4" name="Text Box 19"/>
          <p:cNvSpPr txBox="1">
            <a:spLocks noChangeAspect="1" noChangeArrowheads="1"/>
          </p:cNvSpPr>
          <p:nvPr/>
        </p:nvSpPr>
        <p:spPr bwMode="auto">
          <a:xfrm>
            <a:off x="6248400" y="751480"/>
            <a:ext cx="5626862" cy="4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>
                <a:latin typeface="Arial" panose="020B0604020202020204" pitchFamily="34" charset="0"/>
              </a:rPr>
              <a:t>SMEI Analysis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620000" y="2971800"/>
            <a:ext cx="381000" cy="1040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118856" y="2987488"/>
            <a:ext cx="1981200" cy="1040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9"/>
          <p:cNvSpPr txBox="1">
            <a:spLocks noChangeAspect="1" noChangeArrowheads="1"/>
          </p:cNvSpPr>
          <p:nvPr/>
        </p:nvSpPr>
        <p:spPr bwMode="auto">
          <a:xfrm>
            <a:off x="7772400" y="4419601"/>
            <a:ext cx="3886200" cy="16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</a:tabLs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latin typeface="Arial" panose="020B0604020202020204" pitchFamily="34" charset="0"/>
              </a:rPr>
              <a:t>c</a:t>
            </a:r>
            <a:r>
              <a:rPr lang="en-US" altLang="en-US" sz="1000" b="1" dirty="0" smtClean="0">
                <a:latin typeface="Arial" panose="020B0604020202020204" pitchFamily="34" charset="0"/>
              </a:rPr>
              <a:t>orrelation 0.94                                                    correlation 0.95 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pic>
        <p:nvPicPr>
          <p:cNvPr id="14" name="A_May_990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94" y="2552701"/>
            <a:ext cx="5600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5566791" y="1905000"/>
            <a:ext cx="1180465" cy="0"/>
          </a:xfrm>
          <a:prstGeom prst="straightConnector1">
            <a:avLst/>
          </a:prstGeom>
          <a:solidFill>
            <a:schemeClr val="accent1"/>
          </a:solidFill>
          <a:ln w="127000" cap="flat" cmpd="sng" algn="ctr">
            <a:solidFill>
              <a:srgbClr val="FF33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947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68" y="4159624"/>
            <a:ext cx="3531337" cy="2662666"/>
          </a:xfrm>
          <a:prstGeom prst="rect">
            <a:avLst/>
          </a:prstGeom>
        </p:spPr>
      </p:pic>
      <p:sp>
        <p:nvSpPr>
          <p:cNvPr id="1517575" name="Rectangle 7"/>
          <p:cNvSpPr>
            <a:spLocks noChangeArrowheads="1"/>
          </p:cNvSpPr>
          <p:nvPr/>
        </p:nvSpPr>
        <p:spPr bwMode="auto">
          <a:xfrm>
            <a:off x="6180931" y="1533129"/>
            <a:ext cx="4278312" cy="52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521" tIns="41761" rIns="83521" bIns="41761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Heliospheric C.A.T. analyses: </a:t>
            </a:r>
          </a:p>
        </p:txBody>
      </p:sp>
      <p:sp>
        <p:nvSpPr>
          <p:cNvPr id="1517579" name="Text Box 11"/>
          <p:cNvSpPr txBox="1">
            <a:spLocks noChangeArrowheads="1"/>
          </p:cNvSpPr>
          <p:nvPr/>
        </p:nvSpPr>
        <p:spPr bwMode="auto">
          <a:xfrm>
            <a:off x="5715000" y="684441"/>
            <a:ext cx="4800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Jackson, B.V., </a:t>
            </a:r>
            <a:r>
              <a:rPr lang="en-US" altLang="en-US" sz="1400" b="1" i="1">
                <a:latin typeface="Arial" panose="020B0604020202020204" pitchFamily="34" charset="0"/>
              </a:rPr>
              <a:t>et al</a:t>
            </a:r>
            <a:r>
              <a:rPr lang="en-US" altLang="en-US" sz="1400" b="1">
                <a:latin typeface="Arial" panose="020B0604020202020204" pitchFamily="34" charset="0"/>
              </a:rPr>
              <a:t>., 2008, </a:t>
            </a:r>
            <a:r>
              <a:rPr lang="en-US" altLang="en-US" sz="1400" b="1" i="1">
                <a:latin typeface="Arial" panose="020B0604020202020204" pitchFamily="34" charset="0"/>
              </a:rPr>
              <a:t>Adv. </a:t>
            </a:r>
            <a:r>
              <a:rPr lang="en-US" altLang="en-US" sz="1400" b="1" i="1" dirty="0">
                <a:latin typeface="Arial" panose="020B0604020202020204" pitchFamily="34" charset="0"/>
              </a:rPr>
              <a:t>in Geosciences</a:t>
            </a:r>
            <a:r>
              <a:rPr lang="en-US" altLang="en-US" sz="1400" b="1" dirty="0">
                <a:latin typeface="Arial" panose="020B0604020202020204" pitchFamily="34" charset="0"/>
              </a:rPr>
              <a:t> 21, 339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836234" y="1949433"/>
            <a:ext cx="6967705" cy="576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2945" tIns="41473" rIns="82945" bIns="41473">
            <a:spAutoFit/>
          </a:bodyPr>
          <a:lstStyle>
            <a:lvl1pPr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altLang="en-US" sz="3200" b="1" dirty="0" smtClean="0">
                <a:latin typeface="Arial" panose="020B0604020202020204" pitchFamily="34" charset="0"/>
              </a:rPr>
              <a:t>“</a:t>
            </a:r>
            <a:r>
              <a:rPr lang="en-US" altLang="en-US" sz="3200" b="1" dirty="0" err="1" smtClean="0">
                <a:latin typeface="Arial" panose="020B0604020202020204" pitchFamily="34" charset="0"/>
              </a:rPr>
              <a:t>Traceback</a:t>
            </a:r>
            <a:r>
              <a:rPr lang="en-US" altLang="en-US" sz="3200" b="1" dirty="0" smtClean="0">
                <a:latin typeface="Arial" panose="020B0604020202020204" pitchFamily="34" charset="0"/>
              </a:rPr>
              <a:t>” Matrix Concept</a:t>
            </a:r>
            <a:endParaRPr lang="en-US" altLang="en-US" sz="3200" b="1" dirty="0">
              <a:latin typeface="Arial" panose="020B0604020202020204" pitchFamily="34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CF017523-12B9-4A59-8F49-E9BCD587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737" y="948897"/>
            <a:ext cx="43455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b="1" dirty="0"/>
              <a:t>Jackson </a:t>
            </a:r>
            <a:r>
              <a:rPr lang="en-US" altLang="en-US" sz="1400" b="1" i="1" dirty="0"/>
              <a:t>et al</a:t>
            </a:r>
            <a:r>
              <a:rPr lang="en-US" altLang="en-US" sz="1400" b="1" dirty="0"/>
              <a:t>., 2020, </a:t>
            </a:r>
            <a:r>
              <a:rPr lang="en-US" altLang="en-US" sz="1400" b="1" i="1" dirty="0">
                <a:cs typeface="Arial" panose="020B0604020202020204" pitchFamily="34" charset="0"/>
              </a:rPr>
              <a:t>Frontiers in Astronomy and Space Sci</a:t>
            </a:r>
            <a:r>
              <a:rPr lang="en-US" altLang="en-US" sz="1400" b="1" dirty="0">
                <a:cs typeface="Arial" panose="020B0604020202020204" pitchFamily="34" charset="0"/>
              </a:rPr>
              <a:t>., </a:t>
            </a:r>
            <a:r>
              <a:rPr lang="en-US" altLang="en-US" sz="1400" b="1" dirty="0" err="1">
                <a:cs typeface="Arial" panose="020B0604020202020204" pitchFamily="34" charset="0"/>
              </a:rPr>
              <a:t>doi</a:t>
            </a:r>
            <a:r>
              <a:rPr lang="en-US" altLang="en-US" sz="1400" b="1" dirty="0">
                <a:cs typeface="Arial" panose="020B0604020202020204" pitchFamily="34" charset="0"/>
              </a:rPr>
              <a:t>: </a:t>
            </a:r>
            <a:r>
              <a:rPr lang="en-US" sz="1400" b="1" i="0" u="none" strike="noStrike" baseline="0" dirty="0">
                <a:solidFill>
                  <a:srgbClr val="4D4D4D"/>
                </a:solidFill>
                <a:cs typeface="Arial" panose="020B0604020202020204" pitchFamily="34" charset="0"/>
              </a:rPr>
              <a:t>10.3389/fspas.2020.568429</a:t>
            </a:r>
            <a:endParaRPr lang="en-US" altLang="en-US" sz="1400" b="1" dirty="0">
              <a:cs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6482" y="4196476"/>
            <a:ext cx="24721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altLang="en-US" sz="1400" b="1" dirty="0" smtClean="0">
                <a:latin typeface="Arial" panose="020B0604020202020204" pitchFamily="34" charset="0"/>
              </a:rPr>
              <a:t>Billings, D.E., </a:t>
            </a:r>
            <a:r>
              <a:rPr lang="en-US" altLang="en-US" sz="1400" b="1" i="1" dirty="0" smtClean="0">
                <a:latin typeface="Arial" panose="020B0604020202020204" pitchFamily="34" charset="0"/>
              </a:rPr>
              <a:t>1966</a:t>
            </a:r>
            <a:r>
              <a:rPr lang="en-US" altLang="en-US" sz="1400" b="1" dirty="0" smtClean="0">
                <a:latin typeface="Arial" panose="020B0604020202020204" pitchFamily="34" charset="0"/>
              </a:rPr>
              <a:t>, </a:t>
            </a:r>
            <a:r>
              <a:rPr lang="en-US" altLang="en-US" sz="1400" b="1" i="1" dirty="0" smtClean="0">
                <a:latin typeface="Arial" panose="020B0604020202020204" pitchFamily="34" charset="0"/>
              </a:rPr>
              <a:t>Academic,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New York, p.150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04" y="2525632"/>
            <a:ext cx="4417624" cy="4102505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739374"/>
            <a:ext cx="5715000" cy="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4" tIns="46028" rIns="92054" bIns="46028"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     </a:t>
            </a:r>
            <a:r>
              <a:rPr lang="en-US" altLang="en-US" sz="3000" b="1" dirty="0" smtClean="0">
                <a:latin typeface="Arial" panose="020B0604020202020204" pitchFamily="34" charset="0"/>
              </a:rPr>
              <a:t>Thomson-Scattering B &amp; pB Line-of-Sight </a:t>
            </a:r>
            <a:r>
              <a:rPr lang="en-US" altLang="en-US" sz="3000" b="1" dirty="0">
                <a:latin typeface="Arial" panose="020B0604020202020204" pitchFamily="34" charset="0"/>
              </a:rPr>
              <a:t>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828800"/>
            <a:ext cx="361689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28159</TotalTime>
  <Words>1660</Words>
  <Application>Microsoft Office PowerPoint</Application>
  <PresentationFormat>Widescreen</PresentationFormat>
  <Paragraphs>203</Paragraphs>
  <Slides>34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MS PGothic</vt:lpstr>
      <vt:lpstr>Arial</vt:lpstr>
      <vt:lpstr>Arial Narrow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Solar Mass Ejection Imager (SMEI)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ANSER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Sextant-Autonomous Navigation and Attitude Reference System (SS-ANARS) SAMSO-508</dc:title>
  <dc:creator>Robin D. Roth</dc:creator>
  <cp:lastModifiedBy>Bernard Jackson</cp:lastModifiedBy>
  <cp:revision>717</cp:revision>
  <cp:lastPrinted>2014-09-09T21:33:12Z</cp:lastPrinted>
  <dcterms:created xsi:type="dcterms:W3CDTF">1998-11-05T21:40:44Z</dcterms:created>
  <dcterms:modified xsi:type="dcterms:W3CDTF">2024-09-24T19:44:59Z</dcterms:modified>
</cp:coreProperties>
</file>